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Asar"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41" autoAdjust="0"/>
  </p:normalViewPr>
  <p:slideViewPr>
    <p:cSldViewPr snapToGrid="0" snapToObjects="1">
      <p:cViewPr>
        <p:scale>
          <a:sx n="50" d="100"/>
          <a:sy n="50" d="100"/>
        </p:scale>
        <p:origin x="806" y="4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3214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931307"/>
            <a:ext cx="7416403" cy="2128838"/>
          </a:xfrm>
          <a:prstGeom prst="rect">
            <a:avLst/>
          </a:prstGeom>
          <a:noFill/>
          <a:ln/>
        </p:spPr>
        <p:txBody>
          <a:bodyPr wrap="square" lIns="0" tIns="0" rIns="0" bIns="0" rtlCol="0" anchor="t"/>
          <a:lstStyle/>
          <a:p>
            <a:pPr marL="0" indent="0">
              <a:lnSpc>
                <a:spcPts val="8350"/>
              </a:lnSpc>
              <a:buNone/>
            </a:pPr>
            <a:r>
              <a:rPr lang="en-US" sz="6700" dirty="0">
                <a:solidFill>
                  <a:srgbClr val="F5F0F0"/>
                </a:solidFill>
                <a:latin typeface="Asar" pitchFamily="34" charset="0"/>
                <a:ea typeface="Asar" pitchFamily="34" charset="-122"/>
                <a:cs typeface="Asar" pitchFamily="34" charset="-120"/>
              </a:rPr>
              <a:t>Introduction to Phishing Attacks</a:t>
            </a:r>
            <a:endParaRPr lang="en-US" sz="6700" dirty="0"/>
          </a:p>
        </p:txBody>
      </p:sp>
      <p:sp>
        <p:nvSpPr>
          <p:cNvPr id="4" name="Text 1"/>
          <p:cNvSpPr/>
          <p:nvPr/>
        </p:nvSpPr>
        <p:spPr>
          <a:xfrm>
            <a:off x="6350198" y="3430310"/>
            <a:ext cx="7416403" cy="3158490"/>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Phishing attacks are a common type of cybercrime that targets individuals and organizations by attempting to steal sensitive information such as usernames, passwords, credit card details, or bank account information. Phishers often use deceptive emails, websites, or social engineering tactics to trick victims into divulging their personal data. This presentation will guide you through understanding phishing attacks, recognizing phishing attempts, and implementing best practices to safeguard yourself and your organization.</a:t>
            </a:r>
            <a:endParaRPr lang="en-US" sz="1900" dirty="0"/>
          </a:p>
        </p:txBody>
      </p:sp>
      <p:pic>
        <p:nvPicPr>
          <p:cNvPr id="8" name="Picture 7">
            <a:extLst>
              <a:ext uri="{FF2B5EF4-FFF2-40B4-BE49-F238E27FC236}">
                <a16:creationId xmlns:a16="http://schemas.microsoft.com/office/drawing/2014/main" id="{C1B5A531-5FFB-A153-8464-8985D4009B95}"/>
              </a:ext>
            </a:extLst>
          </p:cNvPr>
          <p:cNvPicPr>
            <a:picLocks noChangeAspect="1"/>
          </p:cNvPicPr>
          <p:nvPr/>
        </p:nvPicPr>
        <p:blipFill>
          <a:blip r:embed="rId4"/>
          <a:stretch>
            <a:fillRect/>
          </a:stretch>
        </p:blipFill>
        <p:spPr>
          <a:xfrm>
            <a:off x="12447747" y="7764090"/>
            <a:ext cx="2138048" cy="42457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1216819"/>
            <a:ext cx="8182451"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Asar" pitchFamily="34" charset="0"/>
                <a:ea typeface="Asar" pitchFamily="34" charset="-122"/>
                <a:cs typeface="Asar" pitchFamily="34" charset="-120"/>
              </a:rPr>
              <a:t>Understanding Phishing Tactics</a:t>
            </a:r>
            <a:endParaRPr lang="en-US" sz="4850" dirty="0"/>
          </a:p>
        </p:txBody>
      </p:sp>
      <p:sp>
        <p:nvSpPr>
          <p:cNvPr id="3" name="Text 1"/>
          <p:cNvSpPr/>
          <p:nvPr/>
        </p:nvSpPr>
        <p:spPr>
          <a:xfrm>
            <a:off x="863798" y="2605088"/>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Asar" pitchFamily="34" charset="0"/>
                <a:ea typeface="Asar" pitchFamily="34" charset="-122"/>
                <a:cs typeface="Asar" pitchFamily="34" charset="-120"/>
              </a:rPr>
              <a:t>Email Phishing</a:t>
            </a:r>
            <a:endParaRPr lang="en-US" sz="2400" dirty="0"/>
          </a:p>
        </p:txBody>
      </p:sp>
      <p:sp>
        <p:nvSpPr>
          <p:cNvPr id="4" name="Text 2"/>
          <p:cNvSpPr/>
          <p:nvPr/>
        </p:nvSpPr>
        <p:spPr>
          <a:xfrm>
            <a:off x="863798" y="3237428"/>
            <a:ext cx="3898940" cy="3553301"/>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This is the most common type of phishing attack. Phishers send emails that appear to be from legitimate sources, like banks, social media platforms, or government agencies, often with urgent or enticing subject lines. They may include malicious links that lead to fake websites or attachments containing malware.</a:t>
            </a:r>
            <a:endParaRPr lang="en-US" sz="1900" dirty="0"/>
          </a:p>
        </p:txBody>
      </p:sp>
      <p:sp>
        <p:nvSpPr>
          <p:cNvPr id="5" name="Text 3"/>
          <p:cNvSpPr/>
          <p:nvPr/>
        </p:nvSpPr>
        <p:spPr>
          <a:xfrm>
            <a:off x="5372576" y="2605088"/>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Asar" pitchFamily="34" charset="0"/>
                <a:ea typeface="Asar" pitchFamily="34" charset="-122"/>
                <a:cs typeface="Asar" pitchFamily="34" charset="-120"/>
              </a:rPr>
              <a:t>Website Phishing</a:t>
            </a:r>
            <a:endParaRPr lang="en-US" sz="2400" dirty="0"/>
          </a:p>
        </p:txBody>
      </p:sp>
      <p:sp>
        <p:nvSpPr>
          <p:cNvPr id="6" name="Text 4"/>
          <p:cNvSpPr/>
          <p:nvPr/>
        </p:nvSpPr>
        <p:spPr>
          <a:xfrm>
            <a:off x="5372576" y="3237428"/>
            <a:ext cx="3898940" cy="2763679"/>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Phishers create fake websites that look identical to legitimate ones, such as online banking portals or shopping sites. These sites are designed to collect sensitive data like login credentials, credit card information, or personal details.</a:t>
            </a:r>
            <a:endParaRPr lang="en-US" sz="1900" dirty="0"/>
          </a:p>
        </p:txBody>
      </p:sp>
      <p:sp>
        <p:nvSpPr>
          <p:cNvPr id="7" name="Text 5"/>
          <p:cNvSpPr/>
          <p:nvPr/>
        </p:nvSpPr>
        <p:spPr>
          <a:xfrm>
            <a:off x="9881354" y="2605088"/>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Asar" pitchFamily="34" charset="0"/>
                <a:ea typeface="Asar" pitchFamily="34" charset="-122"/>
                <a:cs typeface="Asar" pitchFamily="34" charset="-120"/>
              </a:rPr>
              <a:t>Social Engineering</a:t>
            </a:r>
            <a:endParaRPr lang="en-US" sz="2400" dirty="0"/>
          </a:p>
        </p:txBody>
      </p:sp>
      <p:sp>
        <p:nvSpPr>
          <p:cNvPr id="8" name="Text 6"/>
          <p:cNvSpPr/>
          <p:nvPr/>
        </p:nvSpPr>
        <p:spPr>
          <a:xfrm>
            <a:off x="9881354" y="3237428"/>
            <a:ext cx="3898940" cy="3158490"/>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Phishers use psychological manipulation to trick victims into revealing sensitive information. This could involve posing as a trusted source, using social pressure, or creating a sense of urgency to compel victims to comply with their requests.</a:t>
            </a:r>
            <a:endParaRPr lang="en-US" sz="1900" dirty="0"/>
          </a:p>
        </p:txBody>
      </p:sp>
      <p:pic>
        <p:nvPicPr>
          <p:cNvPr id="9" name="Picture 8">
            <a:extLst>
              <a:ext uri="{FF2B5EF4-FFF2-40B4-BE49-F238E27FC236}">
                <a16:creationId xmlns:a16="http://schemas.microsoft.com/office/drawing/2014/main" id="{FD560441-F700-3FAE-913B-D96507B8747F}"/>
              </a:ext>
            </a:extLst>
          </p:cNvPr>
          <p:cNvPicPr>
            <a:picLocks noChangeAspect="1"/>
          </p:cNvPicPr>
          <p:nvPr/>
        </p:nvPicPr>
        <p:blipFill>
          <a:blip r:embed="rId3"/>
          <a:stretch>
            <a:fillRect/>
          </a:stretch>
        </p:blipFill>
        <p:spPr>
          <a:xfrm>
            <a:off x="12447747" y="7764090"/>
            <a:ext cx="2138048" cy="42457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85787"/>
          </a:xfrm>
          <a:prstGeom prst="rect">
            <a:avLst/>
          </a:prstGeom>
        </p:spPr>
      </p:pic>
      <p:sp>
        <p:nvSpPr>
          <p:cNvPr id="3" name="Text 0"/>
          <p:cNvSpPr/>
          <p:nvPr/>
        </p:nvSpPr>
        <p:spPr>
          <a:xfrm>
            <a:off x="695920" y="3032641"/>
            <a:ext cx="5984438" cy="621506"/>
          </a:xfrm>
          <a:prstGeom prst="rect">
            <a:avLst/>
          </a:prstGeom>
          <a:noFill/>
          <a:ln/>
        </p:spPr>
        <p:txBody>
          <a:bodyPr wrap="none" lIns="0" tIns="0" rIns="0" bIns="0" rtlCol="0" anchor="t"/>
          <a:lstStyle/>
          <a:p>
            <a:pPr marL="0" indent="0">
              <a:lnSpc>
                <a:spcPts val="4850"/>
              </a:lnSpc>
              <a:buNone/>
            </a:pPr>
            <a:r>
              <a:rPr lang="en-US" sz="3900" dirty="0">
                <a:solidFill>
                  <a:srgbClr val="F5F0F0"/>
                </a:solidFill>
                <a:latin typeface="Asar" pitchFamily="34" charset="0"/>
                <a:ea typeface="Asar" pitchFamily="34" charset="-122"/>
                <a:cs typeface="Asar" pitchFamily="34" charset="-120"/>
              </a:rPr>
              <a:t>Recognizing Phishing Emails</a:t>
            </a:r>
            <a:endParaRPr lang="en-US" sz="3900" dirty="0"/>
          </a:p>
        </p:txBody>
      </p:sp>
      <p:sp>
        <p:nvSpPr>
          <p:cNvPr id="4" name="Shape 1"/>
          <p:cNvSpPr/>
          <p:nvPr/>
        </p:nvSpPr>
        <p:spPr>
          <a:xfrm>
            <a:off x="695920" y="4176117"/>
            <a:ext cx="447437" cy="447437"/>
          </a:xfrm>
          <a:prstGeom prst="roundRect">
            <a:avLst>
              <a:gd name="adj" fmla="val 18667"/>
            </a:avLst>
          </a:prstGeom>
          <a:solidFill>
            <a:srgbClr val="003180"/>
          </a:solidFill>
          <a:ln w="7620">
            <a:solidFill>
              <a:srgbClr val="194A99"/>
            </a:solidFill>
            <a:prstDash val="solid"/>
          </a:ln>
        </p:spPr>
        <p:txBody>
          <a:bodyPr/>
          <a:lstStyle/>
          <a:p>
            <a:endParaRPr lang="en-IN"/>
          </a:p>
        </p:txBody>
      </p:sp>
      <p:sp>
        <p:nvSpPr>
          <p:cNvPr id="5" name="Text 2"/>
          <p:cNvSpPr/>
          <p:nvPr/>
        </p:nvSpPr>
        <p:spPr>
          <a:xfrm>
            <a:off x="851059" y="4250650"/>
            <a:ext cx="137160" cy="298252"/>
          </a:xfrm>
          <a:prstGeom prst="rect">
            <a:avLst/>
          </a:prstGeom>
          <a:noFill/>
          <a:ln/>
        </p:spPr>
        <p:txBody>
          <a:bodyPr wrap="none" lIns="0" tIns="0" rIns="0" bIns="0" rtlCol="0" anchor="t"/>
          <a:lstStyle/>
          <a:p>
            <a:pPr marL="0" indent="0" algn="ctr">
              <a:lnSpc>
                <a:spcPts val="2300"/>
              </a:lnSpc>
              <a:buNone/>
            </a:pPr>
            <a:r>
              <a:rPr lang="en-US" sz="2300" dirty="0">
                <a:solidFill>
                  <a:srgbClr val="E2E6E9"/>
                </a:solidFill>
                <a:latin typeface="Asar" pitchFamily="34" charset="0"/>
                <a:ea typeface="Asar" pitchFamily="34" charset="-122"/>
                <a:cs typeface="Asar" pitchFamily="34" charset="-120"/>
              </a:rPr>
              <a:t>1</a:t>
            </a:r>
            <a:endParaRPr lang="en-US" sz="2300" dirty="0"/>
          </a:p>
        </p:txBody>
      </p:sp>
      <p:sp>
        <p:nvSpPr>
          <p:cNvPr id="6" name="Text 3"/>
          <p:cNvSpPr/>
          <p:nvPr/>
        </p:nvSpPr>
        <p:spPr>
          <a:xfrm>
            <a:off x="1342192" y="4176117"/>
            <a:ext cx="2877503" cy="310753"/>
          </a:xfrm>
          <a:prstGeom prst="rect">
            <a:avLst/>
          </a:prstGeom>
          <a:noFill/>
          <a:ln/>
        </p:spPr>
        <p:txBody>
          <a:bodyPr wrap="none" lIns="0" tIns="0" rIns="0" bIns="0" rtlCol="0" anchor="t"/>
          <a:lstStyle/>
          <a:p>
            <a:pPr marL="0" indent="0">
              <a:lnSpc>
                <a:spcPts val="2400"/>
              </a:lnSpc>
              <a:buNone/>
            </a:pPr>
            <a:r>
              <a:rPr lang="en-US" sz="1950" dirty="0">
                <a:solidFill>
                  <a:srgbClr val="E2E6E9"/>
                </a:solidFill>
                <a:latin typeface="Asar" pitchFamily="34" charset="0"/>
                <a:ea typeface="Asar" pitchFamily="34" charset="-122"/>
                <a:cs typeface="Asar" pitchFamily="34" charset="-120"/>
              </a:rPr>
              <a:t>Check the Sender's Address</a:t>
            </a:r>
            <a:endParaRPr lang="en-US" sz="1950" dirty="0"/>
          </a:p>
        </p:txBody>
      </p:sp>
      <p:sp>
        <p:nvSpPr>
          <p:cNvPr id="7" name="Text 4"/>
          <p:cNvSpPr/>
          <p:nvPr/>
        </p:nvSpPr>
        <p:spPr>
          <a:xfrm>
            <a:off x="1342192" y="4606171"/>
            <a:ext cx="5873591" cy="1272540"/>
          </a:xfrm>
          <a:prstGeom prst="rect">
            <a:avLst/>
          </a:prstGeom>
          <a:noFill/>
          <a:ln/>
        </p:spPr>
        <p:txBody>
          <a:bodyPr wrap="square" lIns="0" tIns="0" rIns="0" bIns="0" rtlCol="0" anchor="t"/>
          <a:lstStyle/>
          <a:p>
            <a:pPr marL="0" indent="0">
              <a:lnSpc>
                <a:spcPts val="2500"/>
              </a:lnSpc>
              <a:buNone/>
            </a:pPr>
            <a:r>
              <a:rPr lang="en-US" sz="1550" dirty="0">
                <a:solidFill>
                  <a:srgbClr val="E2E6E9"/>
                </a:solidFill>
                <a:latin typeface="Asar" pitchFamily="34" charset="0"/>
                <a:ea typeface="Asar" pitchFamily="34" charset="-122"/>
                <a:cs typeface="Asar" pitchFamily="34" charset="-120"/>
              </a:rPr>
              <a:t>Pay close attention to the sender's email address. Phishers may use addresses that look similar to legitimate ones but have subtle differences. For example, a fake bank email might use "bankofamerica.com" instead of the correct "bankofamerica.com."</a:t>
            </a:r>
            <a:endParaRPr lang="en-US" sz="1550" dirty="0"/>
          </a:p>
        </p:txBody>
      </p:sp>
      <p:sp>
        <p:nvSpPr>
          <p:cNvPr id="8" name="Shape 5"/>
          <p:cNvSpPr/>
          <p:nvPr/>
        </p:nvSpPr>
        <p:spPr>
          <a:xfrm>
            <a:off x="7414617" y="4176117"/>
            <a:ext cx="447437" cy="447437"/>
          </a:xfrm>
          <a:prstGeom prst="roundRect">
            <a:avLst>
              <a:gd name="adj" fmla="val 18667"/>
            </a:avLst>
          </a:prstGeom>
          <a:solidFill>
            <a:srgbClr val="003180"/>
          </a:solidFill>
          <a:ln w="7620">
            <a:solidFill>
              <a:srgbClr val="194A99"/>
            </a:solidFill>
            <a:prstDash val="solid"/>
          </a:ln>
        </p:spPr>
        <p:txBody>
          <a:bodyPr/>
          <a:lstStyle/>
          <a:p>
            <a:endParaRPr lang="en-IN"/>
          </a:p>
        </p:txBody>
      </p:sp>
      <p:sp>
        <p:nvSpPr>
          <p:cNvPr id="9" name="Text 6"/>
          <p:cNvSpPr/>
          <p:nvPr/>
        </p:nvSpPr>
        <p:spPr>
          <a:xfrm>
            <a:off x="7554516" y="4250650"/>
            <a:ext cx="167640" cy="298252"/>
          </a:xfrm>
          <a:prstGeom prst="rect">
            <a:avLst/>
          </a:prstGeom>
          <a:noFill/>
          <a:ln/>
        </p:spPr>
        <p:txBody>
          <a:bodyPr wrap="none" lIns="0" tIns="0" rIns="0" bIns="0" rtlCol="0" anchor="t"/>
          <a:lstStyle/>
          <a:p>
            <a:pPr marL="0" indent="0" algn="ctr">
              <a:lnSpc>
                <a:spcPts val="2300"/>
              </a:lnSpc>
              <a:buNone/>
            </a:pPr>
            <a:r>
              <a:rPr lang="en-US" sz="2300" dirty="0">
                <a:solidFill>
                  <a:srgbClr val="E2E6E9"/>
                </a:solidFill>
                <a:latin typeface="Asar" pitchFamily="34" charset="0"/>
                <a:ea typeface="Asar" pitchFamily="34" charset="-122"/>
                <a:cs typeface="Asar" pitchFamily="34" charset="-120"/>
              </a:rPr>
              <a:t>2</a:t>
            </a:r>
            <a:endParaRPr lang="en-US" sz="2300" dirty="0"/>
          </a:p>
        </p:txBody>
      </p:sp>
      <p:sp>
        <p:nvSpPr>
          <p:cNvPr id="10" name="Text 7"/>
          <p:cNvSpPr/>
          <p:nvPr/>
        </p:nvSpPr>
        <p:spPr>
          <a:xfrm>
            <a:off x="8060888" y="4176117"/>
            <a:ext cx="2995732" cy="310753"/>
          </a:xfrm>
          <a:prstGeom prst="rect">
            <a:avLst/>
          </a:prstGeom>
          <a:noFill/>
          <a:ln/>
        </p:spPr>
        <p:txBody>
          <a:bodyPr wrap="none" lIns="0" tIns="0" rIns="0" bIns="0" rtlCol="0" anchor="t"/>
          <a:lstStyle/>
          <a:p>
            <a:pPr marL="0" indent="0">
              <a:lnSpc>
                <a:spcPts val="2400"/>
              </a:lnSpc>
              <a:buNone/>
            </a:pPr>
            <a:r>
              <a:rPr lang="en-US" sz="1950" dirty="0">
                <a:solidFill>
                  <a:srgbClr val="E2E6E9"/>
                </a:solidFill>
                <a:latin typeface="Asar" pitchFamily="34" charset="0"/>
                <a:ea typeface="Asar" pitchFamily="34" charset="-122"/>
                <a:cs typeface="Asar" pitchFamily="34" charset="-120"/>
              </a:rPr>
              <a:t>Be Wary of Urgent Messages</a:t>
            </a:r>
            <a:endParaRPr lang="en-US" sz="1950" dirty="0"/>
          </a:p>
        </p:txBody>
      </p:sp>
      <p:sp>
        <p:nvSpPr>
          <p:cNvPr id="11" name="Text 8"/>
          <p:cNvSpPr/>
          <p:nvPr/>
        </p:nvSpPr>
        <p:spPr>
          <a:xfrm>
            <a:off x="8060888" y="4606171"/>
            <a:ext cx="5873591" cy="1272540"/>
          </a:xfrm>
          <a:prstGeom prst="rect">
            <a:avLst/>
          </a:prstGeom>
          <a:noFill/>
          <a:ln/>
        </p:spPr>
        <p:txBody>
          <a:bodyPr wrap="square" lIns="0" tIns="0" rIns="0" bIns="0" rtlCol="0" anchor="t"/>
          <a:lstStyle/>
          <a:p>
            <a:pPr marL="0" indent="0">
              <a:lnSpc>
                <a:spcPts val="2500"/>
              </a:lnSpc>
              <a:buNone/>
            </a:pPr>
            <a:r>
              <a:rPr lang="en-US" sz="1550" dirty="0">
                <a:solidFill>
                  <a:srgbClr val="E2E6E9"/>
                </a:solidFill>
                <a:latin typeface="Asar" pitchFamily="34" charset="0"/>
                <a:ea typeface="Asar" pitchFamily="34" charset="-122"/>
                <a:cs typeface="Asar" pitchFamily="34" charset="-120"/>
              </a:rPr>
              <a:t>Phishers often try to create a sense of urgency, urging you to act immediately. This might involve threats, warnings, or offers that are too good to be true. Don't be pressured into clicking links or providing information without careful consideration.</a:t>
            </a:r>
            <a:endParaRPr lang="en-US" sz="1550" dirty="0"/>
          </a:p>
        </p:txBody>
      </p:sp>
      <p:sp>
        <p:nvSpPr>
          <p:cNvPr id="12" name="Shape 9"/>
          <p:cNvSpPr/>
          <p:nvPr/>
        </p:nvSpPr>
        <p:spPr>
          <a:xfrm>
            <a:off x="695920" y="6301264"/>
            <a:ext cx="447437" cy="447437"/>
          </a:xfrm>
          <a:prstGeom prst="roundRect">
            <a:avLst>
              <a:gd name="adj" fmla="val 18667"/>
            </a:avLst>
          </a:prstGeom>
          <a:solidFill>
            <a:srgbClr val="003180"/>
          </a:solidFill>
          <a:ln w="7620">
            <a:solidFill>
              <a:srgbClr val="194A99"/>
            </a:solidFill>
            <a:prstDash val="solid"/>
          </a:ln>
        </p:spPr>
        <p:txBody>
          <a:bodyPr/>
          <a:lstStyle/>
          <a:p>
            <a:endParaRPr lang="en-IN"/>
          </a:p>
        </p:txBody>
      </p:sp>
      <p:sp>
        <p:nvSpPr>
          <p:cNvPr id="13" name="Text 10"/>
          <p:cNvSpPr/>
          <p:nvPr/>
        </p:nvSpPr>
        <p:spPr>
          <a:xfrm>
            <a:off x="836533" y="6375797"/>
            <a:ext cx="166092" cy="298252"/>
          </a:xfrm>
          <a:prstGeom prst="rect">
            <a:avLst/>
          </a:prstGeom>
          <a:noFill/>
          <a:ln/>
        </p:spPr>
        <p:txBody>
          <a:bodyPr wrap="none" lIns="0" tIns="0" rIns="0" bIns="0" rtlCol="0" anchor="t"/>
          <a:lstStyle/>
          <a:p>
            <a:pPr marL="0" indent="0" algn="ctr">
              <a:lnSpc>
                <a:spcPts val="2300"/>
              </a:lnSpc>
              <a:buNone/>
            </a:pPr>
            <a:r>
              <a:rPr lang="en-US" sz="2300" dirty="0">
                <a:solidFill>
                  <a:srgbClr val="E2E6E9"/>
                </a:solidFill>
                <a:latin typeface="Asar" pitchFamily="34" charset="0"/>
                <a:ea typeface="Asar" pitchFamily="34" charset="-122"/>
                <a:cs typeface="Asar" pitchFamily="34" charset="-120"/>
              </a:rPr>
              <a:t>3</a:t>
            </a:r>
            <a:endParaRPr lang="en-US" sz="2300" dirty="0"/>
          </a:p>
        </p:txBody>
      </p:sp>
      <p:sp>
        <p:nvSpPr>
          <p:cNvPr id="14" name="Text 11"/>
          <p:cNvSpPr/>
          <p:nvPr/>
        </p:nvSpPr>
        <p:spPr>
          <a:xfrm>
            <a:off x="1342192" y="6301264"/>
            <a:ext cx="3038713" cy="310753"/>
          </a:xfrm>
          <a:prstGeom prst="rect">
            <a:avLst/>
          </a:prstGeom>
          <a:noFill/>
          <a:ln/>
        </p:spPr>
        <p:txBody>
          <a:bodyPr wrap="none" lIns="0" tIns="0" rIns="0" bIns="0" rtlCol="0" anchor="t"/>
          <a:lstStyle/>
          <a:p>
            <a:pPr marL="0" indent="0">
              <a:lnSpc>
                <a:spcPts val="2400"/>
              </a:lnSpc>
              <a:buNone/>
            </a:pPr>
            <a:r>
              <a:rPr lang="en-US" sz="1950" dirty="0">
                <a:solidFill>
                  <a:srgbClr val="E2E6E9"/>
                </a:solidFill>
                <a:latin typeface="Asar" pitchFamily="34" charset="0"/>
                <a:ea typeface="Asar" pitchFamily="34" charset="-122"/>
                <a:cs typeface="Asar" pitchFamily="34" charset="-120"/>
              </a:rPr>
              <a:t>Inspect Links Before Clicking</a:t>
            </a:r>
            <a:endParaRPr lang="en-US" sz="1950" dirty="0"/>
          </a:p>
        </p:txBody>
      </p:sp>
      <p:sp>
        <p:nvSpPr>
          <p:cNvPr id="15" name="Text 12"/>
          <p:cNvSpPr/>
          <p:nvPr/>
        </p:nvSpPr>
        <p:spPr>
          <a:xfrm>
            <a:off x="1342192" y="6731318"/>
            <a:ext cx="5873591" cy="954405"/>
          </a:xfrm>
          <a:prstGeom prst="rect">
            <a:avLst/>
          </a:prstGeom>
          <a:noFill/>
          <a:ln/>
        </p:spPr>
        <p:txBody>
          <a:bodyPr wrap="square" lIns="0" tIns="0" rIns="0" bIns="0" rtlCol="0" anchor="t"/>
          <a:lstStyle/>
          <a:p>
            <a:pPr marL="0" indent="0">
              <a:lnSpc>
                <a:spcPts val="2500"/>
              </a:lnSpc>
              <a:buNone/>
            </a:pPr>
            <a:r>
              <a:rPr lang="en-US" sz="1550" dirty="0">
                <a:solidFill>
                  <a:srgbClr val="E2E6E9"/>
                </a:solidFill>
                <a:latin typeface="Asar" pitchFamily="34" charset="0"/>
                <a:ea typeface="Asar" pitchFamily="34" charset="-122"/>
                <a:cs typeface="Asar" pitchFamily="34" charset="-120"/>
              </a:rPr>
              <a:t>Hover your mouse over any links in the email before clicking them. The actual URL displayed in the status bar should match the text of the link. If they differ, it could be a phishing attempt.</a:t>
            </a:r>
            <a:endParaRPr lang="en-US" sz="1550" dirty="0"/>
          </a:p>
        </p:txBody>
      </p:sp>
      <p:sp>
        <p:nvSpPr>
          <p:cNvPr id="16" name="Shape 13"/>
          <p:cNvSpPr/>
          <p:nvPr/>
        </p:nvSpPr>
        <p:spPr>
          <a:xfrm>
            <a:off x="7414617" y="6301264"/>
            <a:ext cx="447437" cy="447437"/>
          </a:xfrm>
          <a:prstGeom prst="roundRect">
            <a:avLst>
              <a:gd name="adj" fmla="val 18667"/>
            </a:avLst>
          </a:prstGeom>
          <a:solidFill>
            <a:srgbClr val="003180"/>
          </a:solidFill>
          <a:ln w="7620">
            <a:solidFill>
              <a:srgbClr val="194A99"/>
            </a:solidFill>
            <a:prstDash val="solid"/>
          </a:ln>
        </p:spPr>
        <p:txBody>
          <a:bodyPr/>
          <a:lstStyle/>
          <a:p>
            <a:endParaRPr lang="en-IN"/>
          </a:p>
        </p:txBody>
      </p:sp>
      <p:sp>
        <p:nvSpPr>
          <p:cNvPr id="17" name="Text 14"/>
          <p:cNvSpPr/>
          <p:nvPr/>
        </p:nvSpPr>
        <p:spPr>
          <a:xfrm>
            <a:off x="7555111" y="6375797"/>
            <a:ext cx="166449" cy="298252"/>
          </a:xfrm>
          <a:prstGeom prst="rect">
            <a:avLst/>
          </a:prstGeom>
          <a:noFill/>
          <a:ln/>
        </p:spPr>
        <p:txBody>
          <a:bodyPr wrap="none" lIns="0" tIns="0" rIns="0" bIns="0" rtlCol="0" anchor="t"/>
          <a:lstStyle/>
          <a:p>
            <a:pPr marL="0" indent="0" algn="ctr">
              <a:lnSpc>
                <a:spcPts val="2300"/>
              </a:lnSpc>
              <a:buNone/>
            </a:pPr>
            <a:r>
              <a:rPr lang="en-US" sz="2300" dirty="0">
                <a:solidFill>
                  <a:srgbClr val="E2E6E9"/>
                </a:solidFill>
                <a:latin typeface="Asar" pitchFamily="34" charset="0"/>
                <a:ea typeface="Asar" pitchFamily="34" charset="-122"/>
                <a:cs typeface="Asar" pitchFamily="34" charset="-120"/>
              </a:rPr>
              <a:t>4</a:t>
            </a:r>
            <a:endParaRPr lang="en-US" sz="2300" dirty="0"/>
          </a:p>
        </p:txBody>
      </p:sp>
      <p:sp>
        <p:nvSpPr>
          <p:cNvPr id="18" name="Text 15"/>
          <p:cNvSpPr/>
          <p:nvPr/>
        </p:nvSpPr>
        <p:spPr>
          <a:xfrm>
            <a:off x="8060888" y="6301264"/>
            <a:ext cx="3060859" cy="310753"/>
          </a:xfrm>
          <a:prstGeom prst="rect">
            <a:avLst/>
          </a:prstGeom>
          <a:noFill/>
          <a:ln/>
        </p:spPr>
        <p:txBody>
          <a:bodyPr wrap="none" lIns="0" tIns="0" rIns="0" bIns="0" rtlCol="0" anchor="t"/>
          <a:lstStyle/>
          <a:p>
            <a:pPr marL="0" indent="0">
              <a:lnSpc>
                <a:spcPts val="2400"/>
              </a:lnSpc>
              <a:buNone/>
            </a:pPr>
            <a:r>
              <a:rPr lang="en-US" sz="1950" dirty="0">
                <a:solidFill>
                  <a:srgbClr val="E2E6E9"/>
                </a:solidFill>
                <a:latin typeface="Asar" pitchFamily="34" charset="0"/>
                <a:ea typeface="Asar" pitchFamily="34" charset="-122"/>
                <a:cs typeface="Asar" pitchFamily="34" charset="-120"/>
              </a:rPr>
              <a:t>Watch Out for Spelling Errors</a:t>
            </a:r>
            <a:endParaRPr lang="en-US" sz="1950" dirty="0"/>
          </a:p>
        </p:txBody>
      </p:sp>
      <p:sp>
        <p:nvSpPr>
          <p:cNvPr id="19" name="Text 16"/>
          <p:cNvSpPr/>
          <p:nvPr/>
        </p:nvSpPr>
        <p:spPr>
          <a:xfrm>
            <a:off x="8060888" y="6731318"/>
            <a:ext cx="5873591" cy="954405"/>
          </a:xfrm>
          <a:prstGeom prst="rect">
            <a:avLst/>
          </a:prstGeom>
          <a:noFill/>
          <a:ln/>
        </p:spPr>
        <p:txBody>
          <a:bodyPr wrap="square" lIns="0" tIns="0" rIns="0" bIns="0" rtlCol="0" anchor="t"/>
          <a:lstStyle/>
          <a:p>
            <a:pPr marL="0" indent="0">
              <a:lnSpc>
                <a:spcPts val="2500"/>
              </a:lnSpc>
              <a:buNone/>
            </a:pPr>
            <a:r>
              <a:rPr lang="en-US" sz="1550" dirty="0">
                <a:solidFill>
                  <a:srgbClr val="E2E6E9"/>
                </a:solidFill>
                <a:latin typeface="Asar" pitchFamily="34" charset="0"/>
                <a:ea typeface="Asar" pitchFamily="34" charset="-122"/>
                <a:cs typeface="Asar" pitchFamily="34" charset="-120"/>
              </a:rPr>
              <a:t>Phishers often create emails in haste, resulting in spelling errors or grammatical mistakes. Pay attention to these details, as they can be a sign of a fraudulent email.</a:t>
            </a:r>
            <a:endParaRPr lang="en-US" sz="1550" dirty="0"/>
          </a:p>
        </p:txBody>
      </p:sp>
      <p:pic>
        <p:nvPicPr>
          <p:cNvPr id="21" name="Picture 20">
            <a:extLst>
              <a:ext uri="{FF2B5EF4-FFF2-40B4-BE49-F238E27FC236}">
                <a16:creationId xmlns:a16="http://schemas.microsoft.com/office/drawing/2014/main" id="{D71BB6EE-B854-2AA5-EF1F-E7EFED9E72B0}"/>
              </a:ext>
            </a:extLst>
          </p:cNvPr>
          <p:cNvPicPr>
            <a:picLocks noChangeAspect="1"/>
          </p:cNvPicPr>
          <p:nvPr/>
        </p:nvPicPr>
        <p:blipFill>
          <a:blip r:embed="rId4"/>
          <a:stretch>
            <a:fillRect/>
          </a:stretch>
        </p:blipFill>
        <p:spPr>
          <a:xfrm>
            <a:off x="12447747" y="7764090"/>
            <a:ext cx="2138048" cy="42457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C183D7F6-B498-43B3-948B-1728B52AA6E4}">
                <adec:decorative xmlns:adec="http://schemas.microsoft.com/office/drawing/2017/decorative" val="0"/>
              </a:ext>
            </a:extLst>
          </p:cNvPr>
          <p:cNvSpPr/>
          <p:nvPr/>
        </p:nvSpPr>
        <p:spPr>
          <a:xfrm>
            <a:off x="660202" y="973812"/>
            <a:ext cx="6060043" cy="589478"/>
          </a:xfrm>
          <a:prstGeom prst="rect">
            <a:avLst/>
          </a:prstGeom>
          <a:noFill/>
          <a:ln/>
        </p:spPr>
        <p:txBody>
          <a:bodyPr wrap="none" lIns="0" tIns="0" rIns="0" bIns="0" rtlCol="0" anchor="t"/>
          <a:lstStyle/>
          <a:p>
            <a:pPr marL="0" indent="0">
              <a:lnSpc>
                <a:spcPts val="4600"/>
              </a:lnSpc>
              <a:buNone/>
            </a:pPr>
            <a:r>
              <a:rPr lang="en-US" sz="3700" dirty="0">
                <a:solidFill>
                  <a:srgbClr val="F5F0F0"/>
                </a:solidFill>
                <a:latin typeface="Asar" pitchFamily="34" charset="0"/>
                <a:ea typeface="Asar" pitchFamily="34" charset="-122"/>
                <a:cs typeface="Asar" pitchFamily="34" charset="-120"/>
              </a:rPr>
              <a:t>Identifying Malicious Websites</a:t>
            </a:r>
            <a:endParaRPr lang="en-US" sz="3700" dirty="0"/>
          </a:p>
        </p:txBody>
      </p:sp>
      <p:sp>
        <p:nvSpPr>
          <p:cNvPr id="4" name="Shape 1"/>
          <p:cNvSpPr/>
          <p:nvPr/>
        </p:nvSpPr>
        <p:spPr>
          <a:xfrm>
            <a:off x="660202" y="1846183"/>
            <a:ext cx="3817501" cy="2610445"/>
          </a:xfrm>
          <a:prstGeom prst="roundRect">
            <a:avLst>
              <a:gd name="adj" fmla="val 3035"/>
            </a:avLst>
          </a:prstGeom>
          <a:solidFill>
            <a:srgbClr val="003180"/>
          </a:solidFill>
          <a:ln w="7620">
            <a:solidFill>
              <a:srgbClr val="194A99"/>
            </a:solidFill>
            <a:prstDash val="solid"/>
          </a:ln>
        </p:spPr>
        <p:txBody>
          <a:bodyPr/>
          <a:lstStyle/>
          <a:p>
            <a:endParaRPr lang="en-IN"/>
          </a:p>
        </p:txBody>
      </p:sp>
      <p:sp>
        <p:nvSpPr>
          <p:cNvPr id="5" name="Text 2">
            <a:extLst>
              <a:ext uri="{C183D7F6-B498-43B3-948B-1728B52AA6E4}">
                <adec:decorative xmlns:adec="http://schemas.microsoft.com/office/drawing/2017/decorative" val="0"/>
              </a:ext>
            </a:extLst>
          </p:cNvPr>
          <p:cNvSpPr/>
          <p:nvPr/>
        </p:nvSpPr>
        <p:spPr>
          <a:xfrm>
            <a:off x="856417" y="2042398"/>
            <a:ext cx="2357795" cy="294680"/>
          </a:xfrm>
          <a:prstGeom prst="rect">
            <a:avLst/>
          </a:prstGeom>
          <a:noFill/>
          <a:ln/>
        </p:spPr>
        <p:txBody>
          <a:bodyPr wrap="none" lIns="0" tIns="0" rIns="0" bIns="0" rtlCol="0" anchor="t"/>
          <a:lstStyle/>
          <a:p>
            <a:pPr marL="0" indent="0">
              <a:lnSpc>
                <a:spcPts val="2300"/>
              </a:lnSpc>
              <a:buNone/>
            </a:pPr>
            <a:r>
              <a:rPr lang="en-US" sz="1850" dirty="0">
                <a:solidFill>
                  <a:srgbClr val="E2E6E9"/>
                </a:solidFill>
                <a:latin typeface="Asar" pitchFamily="34" charset="0"/>
                <a:ea typeface="Asar" pitchFamily="34" charset="-122"/>
                <a:cs typeface="Asar" pitchFamily="34" charset="-120"/>
              </a:rPr>
              <a:t>Check the URL</a:t>
            </a:r>
            <a:endParaRPr lang="en-US" sz="1850" dirty="0"/>
          </a:p>
        </p:txBody>
      </p:sp>
      <p:sp>
        <p:nvSpPr>
          <p:cNvPr id="6" name="Text 3"/>
          <p:cNvSpPr/>
          <p:nvPr/>
        </p:nvSpPr>
        <p:spPr>
          <a:xfrm>
            <a:off x="856417" y="2450187"/>
            <a:ext cx="3425071" cy="1810226"/>
          </a:xfrm>
          <a:prstGeom prst="rect">
            <a:avLst/>
          </a:prstGeom>
          <a:noFill/>
          <a:ln/>
        </p:spPr>
        <p:txBody>
          <a:bodyPr wrap="square" lIns="0" tIns="0" rIns="0" bIns="0" rtlCol="0" anchor="t"/>
          <a:lstStyle/>
          <a:p>
            <a:pPr marL="0" indent="0">
              <a:lnSpc>
                <a:spcPts val="2350"/>
              </a:lnSpc>
              <a:buNone/>
            </a:pPr>
            <a:r>
              <a:rPr lang="en-US" sz="1450" dirty="0">
                <a:solidFill>
                  <a:srgbClr val="E2E6E9"/>
                </a:solidFill>
                <a:latin typeface="Asar" pitchFamily="34" charset="0"/>
                <a:ea typeface="Asar" pitchFamily="34" charset="-122"/>
                <a:cs typeface="Asar" pitchFamily="34" charset="-120"/>
              </a:rPr>
              <a:t>Legitimate websites typically have secure URLs starting with "https://" and a padlock icon next to the website address in the browser. Pay close attention to the domain name and ensure it matches the intended website.</a:t>
            </a:r>
            <a:endParaRPr lang="en-US" sz="1450" dirty="0"/>
          </a:p>
        </p:txBody>
      </p:sp>
      <p:sp>
        <p:nvSpPr>
          <p:cNvPr id="7" name="Shape 4">
            <a:extLst>
              <a:ext uri="{C183D7F6-B498-43B3-948B-1728B52AA6E4}">
                <adec:decorative xmlns:adec="http://schemas.microsoft.com/office/drawing/2017/decorative" val="0"/>
              </a:ext>
            </a:extLst>
          </p:cNvPr>
          <p:cNvSpPr/>
          <p:nvPr/>
        </p:nvSpPr>
        <p:spPr>
          <a:xfrm>
            <a:off x="4666298" y="1846183"/>
            <a:ext cx="3817501" cy="2610445"/>
          </a:xfrm>
          <a:prstGeom prst="roundRect">
            <a:avLst>
              <a:gd name="adj" fmla="val 3035"/>
            </a:avLst>
          </a:prstGeom>
          <a:solidFill>
            <a:srgbClr val="003180"/>
          </a:solidFill>
          <a:ln w="7620">
            <a:solidFill>
              <a:srgbClr val="194A99"/>
            </a:solidFill>
            <a:prstDash val="solid"/>
          </a:ln>
        </p:spPr>
        <p:txBody>
          <a:bodyPr/>
          <a:lstStyle/>
          <a:p>
            <a:endParaRPr lang="en-IN"/>
          </a:p>
        </p:txBody>
      </p:sp>
      <p:sp>
        <p:nvSpPr>
          <p:cNvPr id="8" name="Text 5"/>
          <p:cNvSpPr/>
          <p:nvPr/>
        </p:nvSpPr>
        <p:spPr>
          <a:xfrm>
            <a:off x="4862513" y="2042398"/>
            <a:ext cx="2449711" cy="294680"/>
          </a:xfrm>
          <a:prstGeom prst="rect">
            <a:avLst/>
          </a:prstGeom>
          <a:noFill/>
          <a:ln/>
        </p:spPr>
        <p:txBody>
          <a:bodyPr wrap="none" lIns="0" tIns="0" rIns="0" bIns="0" rtlCol="0" anchor="t"/>
          <a:lstStyle/>
          <a:p>
            <a:pPr marL="0" indent="0">
              <a:lnSpc>
                <a:spcPts val="2300"/>
              </a:lnSpc>
              <a:buNone/>
            </a:pPr>
            <a:r>
              <a:rPr lang="en-US" sz="1850" dirty="0">
                <a:solidFill>
                  <a:srgbClr val="E2E6E9"/>
                </a:solidFill>
                <a:latin typeface="Asar" pitchFamily="34" charset="0"/>
                <a:ea typeface="Asar" pitchFamily="34" charset="-122"/>
                <a:cs typeface="Asar" pitchFamily="34" charset="-120"/>
              </a:rPr>
              <a:t>Look for SSL Certificates</a:t>
            </a:r>
            <a:endParaRPr lang="en-US" sz="1850" dirty="0"/>
          </a:p>
        </p:txBody>
      </p:sp>
      <p:sp>
        <p:nvSpPr>
          <p:cNvPr id="9" name="Text 6"/>
          <p:cNvSpPr/>
          <p:nvPr/>
        </p:nvSpPr>
        <p:spPr>
          <a:xfrm>
            <a:off x="4862513" y="2450187"/>
            <a:ext cx="3425071" cy="1508522"/>
          </a:xfrm>
          <a:prstGeom prst="rect">
            <a:avLst/>
          </a:prstGeom>
          <a:noFill/>
          <a:ln/>
        </p:spPr>
        <p:txBody>
          <a:bodyPr wrap="square" lIns="0" tIns="0" rIns="0" bIns="0" rtlCol="0" anchor="t"/>
          <a:lstStyle/>
          <a:p>
            <a:pPr marL="0" indent="0">
              <a:lnSpc>
                <a:spcPts val="2350"/>
              </a:lnSpc>
              <a:buNone/>
            </a:pPr>
            <a:r>
              <a:rPr lang="en-US" sz="1450" dirty="0">
                <a:solidFill>
                  <a:srgbClr val="E2E6E9"/>
                </a:solidFill>
                <a:latin typeface="Asar" pitchFamily="34" charset="0"/>
                <a:ea typeface="Asar" pitchFamily="34" charset="-122"/>
                <a:cs typeface="Asar" pitchFamily="34" charset="-120"/>
              </a:rPr>
              <a:t>Secure websites use SSL certificates to encrypt data transmitted between your browser and the website. The padlock icon in the address bar indicates an active SSL certificate.</a:t>
            </a:r>
            <a:endParaRPr lang="en-US" sz="1450" dirty="0"/>
          </a:p>
        </p:txBody>
      </p:sp>
      <p:sp>
        <p:nvSpPr>
          <p:cNvPr id="10" name="Shape 7"/>
          <p:cNvSpPr/>
          <p:nvPr/>
        </p:nvSpPr>
        <p:spPr>
          <a:xfrm>
            <a:off x="660202" y="4645223"/>
            <a:ext cx="3817501" cy="2610445"/>
          </a:xfrm>
          <a:prstGeom prst="roundRect">
            <a:avLst>
              <a:gd name="adj" fmla="val 3035"/>
            </a:avLst>
          </a:prstGeom>
          <a:solidFill>
            <a:srgbClr val="003180"/>
          </a:solidFill>
          <a:ln w="7620">
            <a:solidFill>
              <a:srgbClr val="194A99"/>
            </a:solidFill>
            <a:prstDash val="solid"/>
          </a:ln>
        </p:spPr>
        <p:txBody>
          <a:bodyPr/>
          <a:lstStyle/>
          <a:p>
            <a:endParaRPr lang="en-IN"/>
          </a:p>
        </p:txBody>
      </p:sp>
      <p:sp>
        <p:nvSpPr>
          <p:cNvPr id="11" name="Text 8"/>
          <p:cNvSpPr/>
          <p:nvPr/>
        </p:nvSpPr>
        <p:spPr>
          <a:xfrm>
            <a:off x="856417" y="4841438"/>
            <a:ext cx="2432923" cy="294680"/>
          </a:xfrm>
          <a:prstGeom prst="rect">
            <a:avLst/>
          </a:prstGeom>
          <a:noFill/>
          <a:ln/>
        </p:spPr>
        <p:txBody>
          <a:bodyPr wrap="none" lIns="0" tIns="0" rIns="0" bIns="0" rtlCol="0" anchor="t"/>
          <a:lstStyle/>
          <a:p>
            <a:pPr marL="0" indent="0">
              <a:lnSpc>
                <a:spcPts val="2300"/>
              </a:lnSpc>
              <a:buNone/>
            </a:pPr>
            <a:r>
              <a:rPr lang="en-US" sz="1850" dirty="0">
                <a:solidFill>
                  <a:srgbClr val="E2E6E9"/>
                </a:solidFill>
                <a:latin typeface="Asar" pitchFamily="34" charset="0"/>
                <a:ea typeface="Asar" pitchFamily="34" charset="-122"/>
                <a:cs typeface="Asar" pitchFamily="34" charset="-120"/>
              </a:rPr>
              <a:t>Examine Website Design</a:t>
            </a:r>
            <a:endParaRPr lang="en-US" sz="1850" dirty="0"/>
          </a:p>
        </p:txBody>
      </p:sp>
      <p:sp>
        <p:nvSpPr>
          <p:cNvPr id="12" name="Text 9"/>
          <p:cNvSpPr/>
          <p:nvPr/>
        </p:nvSpPr>
        <p:spPr>
          <a:xfrm>
            <a:off x="856417" y="5249228"/>
            <a:ext cx="3425071" cy="1810226"/>
          </a:xfrm>
          <a:prstGeom prst="rect">
            <a:avLst/>
          </a:prstGeom>
          <a:noFill/>
          <a:ln/>
        </p:spPr>
        <p:txBody>
          <a:bodyPr wrap="square" lIns="0" tIns="0" rIns="0" bIns="0" rtlCol="0" anchor="t"/>
          <a:lstStyle/>
          <a:p>
            <a:pPr marL="0" indent="0">
              <a:lnSpc>
                <a:spcPts val="2350"/>
              </a:lnSpc>
              <a:buNone/>
            </a:pPr>
            <a:r>
              <a:rPr lang="en-US" sz="1450" dirty="0">
                <a:solidFill>
                  <a:srgbClr val="E2E6E9"/>
                </a:solidFill>
                <a:latin typeface="Asar" pitchFamily="34" charset="0"/>
                <a:ea typeface="Asar" pitchFamily="34" charset="-122"/>
                <a:cs typeface="Asar" pitchFamily="34" charset="-120"/>
              </a:rPr>
              <a:t>Phishing websites often have poor design, mismatched fonts, or awkward layouts. They may also contain grammatical errors or misspelled words. Trust your instincts – if something doesn’t feel right, it probably isn’t.</a:t>
            </a:r>
            <a:endParaRPr lang="en-US" sz="1450" dirty="0"/>
          </a:p>
        </p:txBody>
      </p:sp>
      <p:sp>
        <p:nvSpPr>
          <p:cNvPr id="13" name="Shape 10"/>
          <p:cNvSpPr/>
          <p:nvPr/>
        </p:nvSpPr>
        <p:spPr>
          <a:xfrm>
            <a:off x="4666298" y="4645223"/>
            <a:ext cx="3817501" cy="2610445"/>
          </a:xfrm>
          <a:prstGeom prst="roundRect">
            <a:avLst>
              <a:gd name="adj" fmla="val 3035"/>
            </a:avLst>
          </a:prstGeom>
          <a:solidFill>
            <a:srgbClr val="003180"/>
          </a:solidFill>
          <a:ln w="7620">
            <a:solidFill>
              <a:srgbClr val="194A99"/>
            </a:solidFill>
            <a:prstDash val="solid"/>
          </a:ln>
        </p:spPr>
        <p:txBody>
          <a:bodyPr/>
          <a:lstStyle/>
          <a:p>
            <a:endParaRPr lang="en-IN"/>
          </a:p>
        </p:txBody>
      </p:sp>
      <p:sp>
        <p:nvSpPr>
          <p:cNvPr id="14" name="Text 11"/>
          <p:cNvSpPr/>
          <p:nvPr/>
        </p:nvSpPr>
        <p:spPr>
          <a:xfrm>
            <a:off x="4862513" y="4841438"/>
            <a:ext cx="2781776" cy="294680"/>
          </a:xfrm>
          <a:prstGeom prst="rect">
            <a:avLst/>
          </a:prstGeom>
          <a:noFill/>
          <a:ln/>
        </p:spPr>
        <p:txBody>
          <a:bodyPr wrap="none" lIns="0" tIns="0" rIns="0" bIns="0" rtlCol="0" anchor="t"/>
          <a:lstStyle/>
          <a:p>
            <a:pPr marL="0" indent="0">
              <a:lnSpc>
                <a:spcPts val="2300"/>
              </a:lnSpc>
              <a:buNone/>
            </a:pPr>
            <a:r>
              <a:rPr lang="en-US" sz="1850" dirty="0">
                <a:solidFill>
                  <a:srgbClr val="E2E6E9"/>
                </a:solidFill>
                <a:latin typeface="Asar" pitchFamily="34" charset="0"/>
                <a:ea typeface="Asar" pitchFamily="34" charset="-122"/>
                <a:cs typeface="Asar" pitchFamily="34" charset="-120"/>
              </a:rPr>
              <a:t>Beware of Pop-Up Windows</a:t>
            </a:r>
            <a:endParaRPr lang="en-US" sz="1850" dirty="0"/>
          </a:p>
        </p:txBody>
      </p:sp>
      <p:sp>
        <p:nvSpPr>
          <p:cNvPr id="15" name="Text 12"/>
          <p:cNvSpPr/>
          <p:nvPr/>
        </p:nvSpPr>
        <p:spPr>
          <a:xfrm>
            <a:off x="4862513" y="5249228"/>
            <a:ext cx="3425071" cy="1810226"/>
          </a:xfrm>
          <a:prstGeom prst="rect">
            <a:avLst/>
          </a:prstGeom>
          <a:noFill/>
          <a:ln/>
        </p:spPr>
        <p:txBody>
          <a:bodyPr wrap="square" lIns="0" tIns="0" rIns="0" bIns="0" rtlCol="0" anchor="t"/>
          <a:lstStyle/>
          <a:p>
            <a:pPr marL="0" indent="0">
              <a:lnSpc>
                <a:spcPts val="2350"/>
              </a:lnSpc>
              <a:buNone/>
            </a:pPr>
            <a:r>
              <a:rPr lang="en-US" sz="1450" dirty="0">
                <a:solidFill>
                  <a:srgbClr val="E2E6E9"/>
                </a:solidFill>
                <a:latin typeface="Asar" pitchFamily="34" charset="0"/>
                <a:ea typeface="Asar" pitchFamily="34" charset="-122"/>
                <a:cs typeface="Asar" pitchFamily="34" charset="-120"/>
              </a:rPr>
              <a:t>Many phishing websites use pop-up windows to trick users into providing personal information. If a website suddenly displays a pop-up requesting your details, be cautious and avoid submitting any data.</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06466"/>
          </a:xfrm>
          <a:prstGeom prst="rect">
            <a:avLst/>
          </a:prstGeom>
        </p:spPr>
      </p:pic>
      <p:sp>
        <p:nvSpPr>
          <p:cNvPr id="3" name="Text 0"/>
          <p:cNvSpPr/>
          <p:nvPr/>
        </p:nvSpPr>
        <p:spPr>
          <a:xfrm>
            <a:off x="617815" y="2691884"/>
            <a:ext cx="6953250" cy="551498"/>
          </a:xfrm>
          <a:prstGeom prst="rect">
            <a:avLst/>
          </a:prstGeom>
          <a:noFill/>
          <a:ln/>
        </p:spPr>
        <p:txBody>
          <a:bodyPr wrap="none" lIns="0" tIns="0" rIns="0" bIns="0" rtlCol="0" anchor="t"/>
          <a:lstStyle/>
          <a:p>
            <a:pPr marL="0" indent="0">
              <a:lnSpc>
                <a:spcPts val="4300"/>
              </a:lnSpc>
              <a:buNone/>
            </a:pPr>
            <a:r>
              <a:rPr lang="en-US" sz="3450" dirty="0">
                <a:solidFill>
                  <a:srgbClr val="F5F0F0"/>
                </a:solidFill>
                <a:latin typeface="Asar" pitchFamily="34" charset="0"/>
                <a:ea typeface="Asar" pitchFamily="34" charset="-122"/>
                <a:cs typeface="Asar" pitchFamily="34" charset="-120"/>
              </a:rPr>
              <a:t>Protecting Against Social Engineering</a:t>
            </a:r>
            <a:endParaRPr lang="en-US" sz="3450" dirty="0"/>
          </a:p>
        </p:txBody>
      </p:sp>
      <p:pic>
        <p:nvPicPr>
          <p:cNvPr id="4" name="Image 1" descr="preencoded.png"/>
          <p:cNvPicPr>
            <a:picLocks noChangeAspect="1"/>
          </p:cNvPicPr>
          <p:nvPr/>
        </p:nvPicPr>
        <p:blipFill>
          <a:blip r:embed="rId4"/>
          <a:stretch>
            <a:fillRect/>
          </a:stretch>
        </p:blipFill>
        <p:spPr>
          <a:xfrm>
            <a:off x="617815" y="3508058"/>
            <a:ext cx="882491" cy="1412081"/>
          </a:xfrm>
          <a:prstGeom prst="rect">
            <a:avLst/>
          </a:prstGeom>
        </p:spPr>
      </p:pic>
      <p:sp>
        <p:nvSpPr>
          <p:cNvPr id="5" name="Text 1"/>
          <p:cNvSpPr/>
          <p:nvPr/>
        </p:nvSpPr>
        <p:spPr>
          <a:xfrm>
            <a:off x="1764983" y="3684508"/>
            <a:ext cx="2206466" cy="275749"/>
          </a:xfrm>
          <a:prstGeom prst="rect">
            <a:avLst/>
          </a:prstGeom>
          <a:noFill/>
          <a:ln/>
        </p:spPr>
        <p:txBody>
          <a:bodyPr wrap="none" lIns="0" tIns="0" rIns="0" bIns="0" rtlCol="0" anchor="t"/>
          <a:lstStyle/>
          <a:p>
            <a:pPr marL="0" indent="0" algn="l">
              <a:lnSpc>
                <a:spcPts val="2150"/>
              </a:lnSpc>
              <a:buNone/>
            </a:pPr>
            <a:r>
              <a:rPr lang="en-US" sz="1700" dirty="0">
                <a:solidFill>
                  <a:srgbClr val="E2E6E9"/>
                </a:solidFill>
                <a:latin typeface="Asar" pitchFamily="34" charset="0"/>
                <a:ea typeface="Asar" pitchFamily="34" charset="-122"/>
                <a:cs typeface="Asar" pitchFamily="34" charset="-120"/>
              </a:rPr>
              <a:t>Verify Information</a:t>
            </a:r>
            <a:endParaRPr lang="en-US" sz="1700" dirty="0"/>
          </a:p>
        </p:txBody>
      </p:sp>
      <p:sp>
        <p:nvSpPr>
          <p:cNvPr id="6" name="Text 2"/>
          <p:cNvSpPr/>
          <p:nvPr/>
        </p:nvSpPr>
        <p:spPr>
          <a:xfrm>
            <a:off x="1764983" y="4066103"/>
            <a:ext cx="12247602" cy="564833"/>
          </a:xfrm>
          <a:prstGeom prst="rect">
            <a:avLst/>
          </a:prstGeom>
          <a:noFill/>
          <a:ln/>
        </p:spPr>
        <p:txBody>
          <a:bodyPr wrap="square" lIns="0" tIns="0" rIns="0" bIns="0" rtlCol="0" anchor="t"/>
          <a:lstStyle/>
          <a:p>
            <a:pPr marL="0" indent="0" algn="l">
              <a:lnSpc>
                <a:spcPts val="2200"/>
              </a:lnSpc>
              <a:buNone/>
            </a:pPr>
            <a:r>
              <a:rPr lang="en-US" sz="1350" dirty="0">
                <a:solidFill>
                  <a:srgbClr val="E2E6E9"/>
                </a:solidFill>
                <a:latin typeface="Asar" pitchFamily="34" charset="0"/>
                <a:ea typeface="Asar" pitchFamily="34" charset="-122"/>
                <a:cs typeface="Asar" pitchFamily="34" charset="-120"/>
              </a:rPr>
              <a:t>If someone requests sensitive information, always verify their identity and the legitimacy of their request. Don't hesitate to contact the organization directly to confirm their identity and the purpose of the communication.</a:t>
            </a:r>
            <a:endParaRPr lang="en-US" sz="1350" dirty="0"/>
          </a:p>
        </p:txBody>
      </p:sp>
      <p:pic>
        <p:nvPicPr>
          <p:cNvPr id="7" name="Image 2" descr="preencoded.png"/>
          <p:cNvPicPr>
            <a:picLocks noChangeAspect="1"/>
          </p:cNvPicPr>
          <p:nvPr/>
        </p:nvPicPr>
        <p:blipFill>
          <a:blip r:embed="rId5"/>
          <a:stretch>
            <a:fillRect/>
          </a:stretch>
        </p:blipFill>
        <p:spPr>
          <a:xfrm>
            <a:off x="617815" y="4920139"/>
            <a:ext cx="882491" cy="1412081"/>
          </a:xfrm>
          <a:prstGeom prst="rect">
            <a:avLst/>
          </a:prstGeom>
        </p:spPr>
      </p:pic>
      <p:sp>
        <p:nvSpPr>
          <p:cNvPr id="8" name="Text 3"/>
          <p:cNvSpPr/>
          <p:nvPr/>
        </p:nvSpPr>
        <p:spPr>
          <a:xfrm>
            <a:off x="1764983" y="5096589"/>
            <a:ext cx="3040975" cy="275749"/>
          </a:xfrm>
          <a:prstGeom prst="rect">
            <a:avLst/>
          </a:prstGeom>
          <a:noFill/>
          <a:ln/>
        </p:spPr>
        <p:txBody>
          <a:bodyPr wrap="none" lIns="0" tIns="0" rIns="0" bIns="0" rtlCol="0" anchor="t"/>
          <a:lstStyle/>
          <a:p>
            <a:pPr marL="0" indent="0" algn="l">
              <a:lnSpc>
                <a:spcPts val="2150"/>
              </a:lnSpc>
              <a:buNone/>
            </a:pPr>
            <a:r>
              <a:rPr lang="en-US" sz="1700" dirty="0">
                <a:solidFill>
                  <a:srgbClr val="E2E6E9"/>
                </a:solidFill>
                <a:latin typeface="Asar" pitchFamily="34" charset="0"/>
                <a:ea typeface="Asar" pitchFamily="34" charset="-122"/>
                <a:cs typeface="Asar" pitchFamily="34" charset="-120"/>
              </a:rPr>
              <a:t>Be Skeptical of Unusual Requests</a:t>
            </a:r>
            <a:endParaRPr lang="en-US" sz="1700" dirty="0"/>
          </a:p>
        </p:txBody>
      </p:sp>
      <p:sp>
        <p:nvSpPr>
          <p:cNvPr id="9" name="Text 4"/>
          <p:cNvSpPr/>
          <p:nvPr/>
        </p:nvSpPr>
        <p:spPr>
          <a:xfrm>
            <a:off x="1764983" y="5478185"/>
            <a:ext cx="12247602" cy="564833"/>
          </a:xfrm>
          <a:prstGeom prst="rect">
            <a:avLst/>
          </a:prstGeom>
          <a:noFill/>
          <a:ln/>
        </p:spPr>
        <p:txBody>
          <a:bodyPr wrap="square" lIns="0" tIns="0" rIns="0" bIns="0" rtlCol="0" anchor="t"/>
          <a:lstStyle/>
          <a:p>
            <a:pPr marL="0" indent="0" algn="l">
              <a:lnSpc>
                <a:spcPts val="2200"/>
              </a:lnSpc>
              <a:buNone/>
            </a:pPr>
            <a:r>
              <a:rPr lang="en-US" sz="1350" dirty="0">
                <a:solidFill>
                  <a:srgbClr val="E2E6E9"/>
                </a:solidFill>
                <a:latin typeface="Asar" pitchFamily="34" charset="0"/>
                <a:ea typeface="Asar" pitchFamily="34" charset="-122"/>
                <a:cs typeface="Asar" pitchFamily="34" charset="-120"/>
              </a:rPr>
              <a:t>If you receive an unusual request, such as a phone call asking for your password or a message demanding immediate payment, be cautious. These could be social engineering tactics designed to exploit your trust.</a:t>
            </a:r>
            <a:endParaRPr lang="en-US" sz="1350" dirty="0"/>
          </a:p>
        </p:txBody>
      </p:sp>
      <p:pic>
        <p:nvPicPr>
          <p:cNvPr id="10" name="Image 3" descr="preencoded.png"/>
          <p:cNvPicPr>
            <a:picLocks noChangeAspect="1"/>
          </p:cNvPicPr>
          <p:nvPr/>
        </p:nvPicPr>
        <p:blipFill>
          <a:blip r:embed="rId6"/>
          <a:stretch>
            <a:fillRect/>
          </a:stretch>
        </p:blipFill>
        <p:spPr>
          <a:xfrm>
            <a:off x="617815" y="6332220"/>
            <a:ext cx="882491" cy="1412081"/>
          </a:xfrm>
          <a:prstGeom prst="rect">
            <a:avLst/>
          </a:prstGeom>
        </p:spPr>
      </p:pic>
      <p:sp>
        <p:nvSpPr>
          <p:cNvPr id="11" name="Text 5"/>
          <p:cNvSpPr/>
          <p:nvPr/>
        </p:nvSpPr>
        <p:spPr>
          <a:xfrm>
            <a:off x="1764983" y="6508671"/>
            <a:ext cx="2206466" cy="275749"/>
          </a:xfrm>
          <a:prstGeom prst="rect">
            <a:avLst/>
          </a:prstGeom>
          <a:noFill/>
          <a:ln/>
        </p:spPr>
        <p:txBody>
          <a:bodyPr wrap="none" lIns="0" tIns="0" rIns="0" bIns="0" rtlCol="0" anchor="t"/>
          <a:lstStyle/>
          <a:p>
            <a:pPr marL="0" indent="0" algn="l">
              <a:lnSpc>
                <a:spcPts val="2150"/>
              </a:lnSpc>
              <a:buNone/>
            </a:pPr>
            <a:r>
              <a:rPr lang="en-US" sz="1700" dirty="0">
                <a:solidFill>
                  <a:srgbClr val="E2E6E9"/>
                </a:solidFill>
                <a:latin typeface="Asar" pitchFamily="34" charset="0"/>
                <a:ea typeface="Asar" pitchFamily="34" charset="-122"/>
                <a:cs typeface="Asar" pitchFamily="34" charset="-120"/>
              </a:rPr>
              <a:t>Think Before You Click</a:t>
            </a:r>
            <a:endParaRPr lang="en-US" sz="1700" dirty="0"/>
          </a:p>
        </p:txBody>
      </p:sp>
      <p:sp>
        <p:nvSpPr>
          <p:cNvPr id="12" name="Text 6"/>
          <p:cNvSpPr/>
          <p:nvPr/>
        </p:nvSpPr>
        <p:spPr>
          <a:xfrm>
            <a:off x="1764983" y="6890266"/>
            <a:ext cx="12247602" cy="564833"/>
          </a:xfrm>
          <a:prstGeom prst="rect">
            <a:avLst/>
          </a:prstGeom>
          <a:noFill/>
          <a:ln/>
        </p:spPr>
        <p:txBody>
          <a:bodyPr wrap="square" lIns="0" tIns="0" rIns="0" bIns="0" rtlCol="0" anchor="t"/>
          <a:lstStyle/>
          <a:p>
            <a:pPr marL="0" indent="0" algn="l">
              <a:lnSpc>
                <a:spcPts val="2200"/>
              </a:lnSpc>
              <a:buNone/>
            </a:pPr>
            <a:r>
              <a:rPr lang="en-US" sz="1350" dirty="0">
                <a:solidFill>
                  <a:srgbClr val="E2E6E9"/>
                </a:solidFill>
                <a:latin typeface="Asar" pitchFamily="34" charset="0"/>
                <a:ea typeface="Asar" pitchFamily="34" charset="-122"/>
                <a:cs typeface="Asar" pitchFamily="34" charset="-120"/>
              </a:rPr>
              <a:t>Don't rush into clicking links or downloading files from unknown sources. Always take a moment to consider the source of the information and the potential consequences of your actions.</a:t>
            </a:r>
            <a:endParaRPr lang="en-US" sz="1350" dirty="0"/>
          </a:p>
        </p:txBody>
      </p:sp>
      <p:pic>
        <p:nvPicPr>
          <p:cNvPr id="13" name="Picture 12">
            <a:extLst>
              <a:ext uri="{FF2B5EF4-FFF2-40B4-BE49-F238E27FC236}">
                <a16:creationId xmlns:a16="http://schemas.microsoft.com/office/drawing/2014/main" id="{0BC7B636-15DB-583A-A6E3-D830EA13962A}"/>
              </a:ext>
            </a:extLst>
          </p:cNvPr>
          <p:cNvPicPr>
            <a:picLocks noChangeAspect="1"/>
          </p:cNvPicPr>
          <p:nvPr/>
        </p:nvPicPr>
        <p:blipFill>
          <a:blip r:embed="rId7"/>
          <a:stretch>
            <a:fillRect/>
          </a:stretch>
        </p:blipFill>
        <p:spPr>
          <a:xfrm>
            <a:off x="12447747" y="7764090"/>
            <a:ext cx="2138048" cy="42457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84240" y="1153716"/>
            <a:ext cx="6319838" cy="521613"/>
          </a:xfrm>
          <a:prstGeom prst="rect">
            <a:avLst/>
          </a:prstGeom>
          <a:noFill/>
          <a:ln/>
        </p:spPr>
        <p:txBody>
          <a:bodyPr wrap="none" lIns="0" tIns="0" rIns="0" bIns="0" rtlCol="0" anchor="t"/>
          <a:lstStyle/>
          <a:p>
            <a:pPr marL="0" indent="0">
              <a:lnSpc>
                <a:spcPts val="4100"/>
              </a:lnSpc>
              <a:buNone/>
            </a:pPr>
            <a:r>
              <a:rPr lang="en-US" sz="3250" dirty="0">
                <a:solidFill>
                  <a:srgbClr val="F5F0F0"/>
                </a:solidFill>
                <a:latin typeface="Asar" pitchFamily="34" charset="0"/>
                <a:ea typeface="Asar" pitchFamily="34" charset="-122"/>
                <a:cs typeface="Asar" pitchFamily="34" charset="-120"/>
              </a:rPr>
              <a:t>Best Practices for Avoiding Phishing</a:t>
            </a:r>
            <a:endParaRPr lang="en-US" sz="3250" dirty="0"/>
          </a:p>
        </p:txBody>
      </p:sp>
      <p:sp>
        <p:nvSpPr>
          <p:cNvPr id="4" name="Shape 1"/>
          <p:cNvSpPr/>
          <p:nvPr/>
        </p:nvSpPr>
        <p:spPr>
          <a:xfrm>
            <a:off x="584240" y="1925717"/>
            <a:ext cx="7975521" cy="5150168"/>
          </a:xfrm>
          <a:prstGeom prst="roundRect">
            <a:avLst>
              <a:gd name="adj" fmla="val 1361"/>
            </a:avLst>
          </a:prstGeom>
          <a:noFill/>
          <a:ln w="7620">
            <a:solidFill>
              <a:srgbClr val="FFFFFF">
                <a:alpha val="24000"/>
              </a:srgbClr>
            </a:solidFill>
            <a:prstDash val="solid"/>
          </a:ln>
        </p:spPr>
        <p:txBody>
          <a:bodyPr/>
          <a:lstStyle/>
          <a:p>
            <a:endParaRPr lang="en-IN"/>
          </a:p>
        </p:txBody>
      </p:sp>
      <p:sp>
        <p:nvSpPr>
          <p:cNvPr id="5" name="Shape 2"/>
          <p:cNvSpPr/>
          <p:nvPr/>
        </p:nvSpPr>
        <p:spPr>
          <a:xfrm>
            <a:off x="591860" y="1933337"/>
            <a:ext cx="7960281" cy="1016675"/>
          </a:xfrm>
          <a:prstGeom prst="rect">
            <a:avLst/>
          </a:prstGeom>
          <a:solidFill>
            <a:srgbClr val="FFFFFF">
              <a:alpha val="4000"/>
            </a:srgbClr>
          </a:solidFill>
          <a:ln/>
        </p:spPr>
        <p:txBody>
          <a:bodyPr/>
          <a:lstStyle/>
          <a:p>
            <a:endParaRPr lang="en-IN"/>
          </a:p>
        </p:txBody>
      </p:sp>
      <p:sp>
        <p:nvSpPr>
          <p:cNvPr id="6" name="Text 3"/>
          <p:cNvSpPr/>
          <p:nvPr/>
        </p:nvSpPr>
        <p:spPr>
          <a:xfrm>
            <a:off x="758785" y="2041088"/>
            <a:ext cx="3642479" cy="267057"/>
          </a:xfrm>
          <a:prstGeom prst="rect">
            <a:avLst/>
          </a:prstGeom>
          <a:noFill/>
          <a:ln/>
        </p:spPr>
        <p:txBody>
          <a:bodyPr wrap="none" lIns="0" tIns="0" rIns="0" bIns="0" rtlCol="0" anchor="t"/>
          <a:lstStyle/>
          <a:p>
            <a:pPr marL="0" indent="0">
              <a:lnSpc>
                <a:spcPts val="2100"/>
              </a:lnSpc>
              <a:buNone/>
            </a:pPr>
            <a:r>
              <a:rPr lang="en-US" sz="1300" dirty="0">
                <a:solidFill>
                  <a:srgbClr val="E2E6E9"/>
                </a:solidFill>
                <a:latin typeface="Asar" pitchFamily="34" charset="0"/>
                <a:ea typeface="Asar" pitchFamily="34" charset="-122"/>
                <a:cs typeface="Asar" pitchFamily="34" charset="-120"/>
              </a:rPr>
              <a:t>Strong Passwords</a:t>
            </a:r>
            <a:endParaRPr lang="en-US" sz="1300" dirty="0"/>
          </a:p>
        </p:txBody>
      </p:sp>
      <p:sp>
        <p:nvSpPr>
          <p:cNvPr id="7" name="Text 4"/>
          <p:cNvSpPr/>
          <p:nvPr/>
        </p:nvSpPr>
        <p:spPr>
          <a:xfrm>
            <a:off x="4742736" y="2041088"/>
            <a:ext cx="3642479" cy="801172"/>
          </a:xfrm>
          <a:prstGeom prst="rect">
            <a:avLst/>
          </a:prstGeom>
          <a:noFill/>
          <a:ln/>
        </p:spPr>
        <p:txBody>
          <a:bodyPr wrap="square" lIns="0" tIns="0" rIns="0" bIns="0" rtlCol="0" anchor="t"/>
          <a:lstStyle/>
          <a:p>
            <a:pPr marL="0" indent="0">
              <a:lnSpc>
                <a:spcPts val="2100"/>
              </a:lnSpc>
              <a:buNone/>
            </a:pPr>
            <a:r>
              <a:rPr lang="en-US" sz="1300" dirty="0">
                <a:solidFill>
                  <a:srgbClr val="E2E6E9"/>
                </a:solidFill>
                <a:latin typeface="Asar" pitchFamily="34" charset="0"/>
                <a:ea typeface="Asar" pitchFamily="34" charset="-122"/>
                <a:cs typeface="Asar" pitchFamily="34" charset="-120"/>
              </a:rPr>
              <a:t>Use unique and complex passwords for all your online accounts, and avoid reusing passwords across multiple websites.</a:t>
            </a:r>
            <a:endParaRPr lang="en-US" sz="1300" dirty="0"/>
          </a:p>
        </p:txBody>
      </p:sp>
      <p:sp>
        <p:nvSpPr>
          <p:cNvPr id="8" name="Shape 5"/>
          <p:cNvSpPr/>
          <p:nvPr/>
        </p:nvSpPr>
        <p:spPr>
          <a:xfrm>
            <a:off x="591860" y="2950012"/>
            <a:ext cx="7960281" cy="1817846"/>
          </a:xfrm>
          <a:prstGeom prst="rect">
            <a:avLst/>
          </a:prstGeom>
          <a:solidFill>
            <a:srgbClr val="000000">
              <a:alpha val="4000"/>
            </a:srgbClr>
          </a:solidFill>
          <a:ln/>
        </p:spPr>
        <p:txBody>
          <a:bodyPr/>
          <a:lstStyle/>
          <a:p>
            <a:endParaRPr lang="en-IN"/>
          </a:p>
        </p:txBody>
      </p:sp>
      <p:sp>
        <p:nvSpPr>
          <p:cNvPr id="9" name="Text 6"/>
          <p:cNvSpPr/>
          <p:nvPr/>
        </p:nvSpPr>
        <p:spPr>
          <a:xfrm>
            <a:off x="758785" y="3057763"/>
            <a:ext cx="3642479" cy="267057"/>
          </a:xfrm>
          <a:prstGeom prst="rect">
            <a:avLst/>
          </a:prstGeom>
          <a:noFill/>
          <a:ln/>
        </p:spPr>
        <p:txBody>
          <a:bodyPr wrap="none" lIns="0" tIns="0" rIns="0" bIns="0" rtlCol="0" anchor="t"/>
          <a:lstStyle/>
          <a:p>
            <a:pPr marL="0" indent="0">
              <a:lnSpc>
                <a:spcPts val="2100"/>
              </a:lnSpc>
              <a:buNone/>
            </a:pPr>
            <a:r>
              <a:rPr lang="en-US" sz="1300" dirty="0">
                <a:solidFill>
                  <a:srgbClr val="E2E6E9"/>
                </a:solidFill>
                <a:latin typeface="Asar" pitchFamily="34" charset="0"/>
                <a:ea typeface="Asar" pitchFamily="34" charset="-122"/>
                <a:cs typeface="Asar" pitchFamily="34" charset="-120"/>
              </a:rPr>
              <a:t>Multi-Factor Authentication</a:t>
            </a:r>
            <a:endParaRPr lang="en-US" sz="1300" dirty="0"/>
          </a:p>
        </p:txBody>
      </p:sp>
      <p:sp>
        <p:nvSpPr>
          <p:cNvPr id="10" name="Text 7"/>
          <p:cNvSpPr/>
          <p:nvPr/>
        </p:nvSpPr>
        <p:spPr>
          <a:xfrm>
            <a:off x="4742736" y="3057763"/>
            <a:ext cx="3642479" cy="1602343"/>
          </a:xfrm>
          <a:prstGeom prst="rect">
            <a:avLst/>
          </a:prstGeom>
          <a:noFill/>
          <a:ln/>
        </p:spPr>
        <p:txBody>
          <a:bodyPr wrap="square" lIns="0" tIns="0" rIns="0" bIns="0" rtlCol="0" anchor="t"/>
          <a:lstStyle/>
          <a:p>
            <a:pPr marL="0" indent="0">
              <a:lnSpc>
                <a:spcPts val="2100"/>
              </a:lnSpc>
              <a:buNone/>
            </a:pPr>
            <a:r>
              <a:rPr lang="en-US" sz="1300" dirty="0">
                <a:solidFill>
                  <a:srgbClr val="E2E6E9"/>
                </a:solidFill>
                <a:latin typeface="Asar" pitchFamily="34" charset="0"/>
                <a:ea typeface="Asar" pitchFamily="34" charset="-122"/>
                <a:cs typeface="Asar" pitchFamily="34" charset="-120"/>
              </a:rPr>
              <a:t>Enable multi-factor authentication (MFA) for all your accounts whenever possible. MFA requires you to provide an additional authentication factor, such as a code sent to your phone, in addition to your password, making it much harder for phishers to gain access to your accounts.</a:t>
            </a:r>
            <a:endParaRPr lang="en-US" sz="1300" dirty="0"/>
          </a:p>
        </p:txBody>
      </p:sp>
      <p:sp>
        <p:nvSpPr>
          <p:cNvPr id="11" name="Shape 8"/>
          <p:cNvSpPr/>
          <p:nvPr/>
        </p:nvSpPr>
        <p:spPr>
          <a:xfrm>
            <a:off x="591860" y="4767858"/>
            <a:ext cx="7960281" cy="1016675"/>
          </a:xfrm>
          <a:prstGeom prst="rect">
            <a:avLst/>
          </a:prstGeom>
          <a:solidFill>
            <a:srgbClr val="FFFFFF">
              <a:alpha val="4000"/>
            </a:srgbClr>
          </a:solidFill>
          <a:ln/>
        </p:spPr>
        <p:txBody>
          <a:bodyPr/>
          <a:lstStyle/>
          <a:p>
            <a:endParaRPr lang="en-IN"/>
          </a:p>
        </p:txBody>
      </p:sp>
      <p:sp>
        <p:nvSpPr>
          <p:cNvPr id="12" name="Text 9"/>
          <p:cNvSpPr/>
          <p:nvPr/>
        </p:nvSpPr>
        <p:spPr>
          <a:xfrm>
            <a:off x="758785" y="4875609"/>
            <a:ext cx="3642479" cy="267057"/>
          </a:xfrm>
          <a:prstGeom prst="rect">
            <a:avLst/>
          </a:prstGeom>
          <a:noFill/>
          <a:ln/>
        </p:spPr>
        <p:txBody>
          <a:bodyPr wrap="none" lIns="0" tIns="0" rIns="0" bIns="0" rtlCol="0" anchor="t"/>
          <a:lstStyle/>
          <a:p>
            <a:pPr marL="0" indent="0">
              <a:lnSpc>
                <a:spcPts val="2100"/>
              </a:lnSpc>
              <a:buNone/>
            </a:pPr>
            <a:r>
              <a:rPr lang="en-US" sz="1300" dirty="0">
                <a:solidFill>
                  <a:srgbClr val="E2E6E9"/>
                </a:solidFill>
                <a:latin typeface="Asar" pitchFamily="34" charset="0"/>
                <a:ea typeface="Asar" pitchFamily="34" charset="-122"/>
                <a:cs typeface="Asar" pitchFamily="34" charset="-120"/>
              </a:rPr>
              <a:t>Keep Software Updated</a:t>
            </a:r>
            <a:endParaRPr lang="en-US" sz="1300" dirty="0"/>
          </a:p>
        </p:txBody>
      </p:sp>
      <p:sp>
        <p:nvSpPr>
          <p:cNvPr id="13" name="Text 10"/>
          <p:cNvSpPr/>
          <p:nvPr/>
        </p:nvSpPr>
        <p:spPr>
          <a:xfrm>
            <a:off x="4742736" y="4875609"/>
            <a:ext cx="3642479" cy="801172"/>
          </a:xfrm>
          <a:prstGeom prst="rect">
            <a:avLst/>
          </a:prstGeom>
          <a:noFill/>
          <a:ln/>
        </p:spPr>
        <p:txBody>
          <a:bodyPr wrap="square" lIns="0" tIns="0" rIns="0" bIns="0" rtlCol="0" anchor="t"/>
          <a:lstStyle/>
          <a:p>
            <a:pPr marL="0" indent="0">
              <a:lnSpc>
                <a:spcPts val="2100"/>
              </a:lnSpc>
              <a:buNone/>
            </a:pPr>
            <a:r>
              <a:rPr lang="en-US" sz="1300" dirty="0">
                <a:solidFill>
                  <a:srgbClr val="E2E6E9"/>
                </a:solidFill>
                <a:latin typeface="Asar" pitchFamily="34" charset="0"/>
                <a:ea typeface="Asar" pitchFamily="34" charset="-122"/>
                <a:cs typeface="Asar" pitchFamily="34" charset="-120"/>
              </a:rPr>
              <a:t>Regularly update your operating system, web browser, and antivirus software to ensure that you have the latest security patches and bug fixes.</a:t>
            </a:r>
            <a:endParaRPr lang="en-US" sz="1300" dirty="0"/>
          </a:p>
        </p:txBody>
      </p:sp>
      <p:sp>
        <p:nvSpPr>
          <p:cNvPr id="14" name="Shape 11"/>
          <p:cNvSpPr/>
          <p:nvPr/>
        </p:nvSpPr>
        <p:spPr>
          <a:xfrm>
            <a:off x="591860" y="5784532"/>
            <a:ext cx="7960281" cy="1283732"/>
          </a:xfrm>
          <a:prstGeom prst="rect">
            <a:avLst/>
          </a:prstGeom>
          <a:solidFill>
            <a:srgbClr val="000000">
              <a:alpha val="4000"/>
            </a:srgbClr>
          </a:solidFill>
          <a:ln/>
        </p:spPr>
        <p:txBody>
          <a:bodyPr/>
          <a:lstStyle/>
          <a:p>
            <a:endParaRPr lang="en-IN"/>
          </a:p>
        </p:txBody>
      </p:sp>
      <p:sp>
        <p:nvSpPr>
          <p:cNvPr id="15" name="Text 12"/>
          <p:cNvSpPr/>
          <p:nvPr/>
        </p:nvSpPr>
        <p:spPr>
          <a:xfrm>
            <a:off x="758785" y="5892284"/>
            <a:ext cx="3642479" cy="267057"/>
          </a:xfrm>
          <a:prstGeom prst="rect">
            <a:avLst/>
          </a:prstGeom>
          <a:noFill/>
          <a:ln/>
        </p:spPr>
        <p:txBody>
          <a:bodyPr wrap="none" lIns="0" tIns="0" rIns="0" bIns="0" rtlCol="0" anchor="t"/>
          <a:lstStyle/>
          <a:p>
            <a:pPr marL="0" indent="0">
              <a:lnSpc>
                <a:spcPts val="2100"/>
              </a:lnSpc>
              <a:buNone/>
            </a:pPr>
            <a:r>
              <a:rPr lang="en-US" sz="1300" dirty="0">
                <a:solidFill>
                  <a:srgbClr val="E2E6E9"/>
                </a:solidFill>
                <a:latin typeface="Asar" pitchFamily="34" charset="0"/>
                <a:ea typeface="Asar" pitchFamily="34" charset="-122"/>
                <a:cs typeface="Asar" pitchFamily="34" charset="-120"/>
              </a:rPr>
              <a:t>Be Cautious of Public Wi-Fi</a:t>
            </a:r>
            <a:endParaRPr lang="en-US" sz="1300" dirty="0"/>
          </a:p>
        </p:txBody>
      </p:sp>
      <p:sp>
        <p:nvSpPr>
          <p:cNvPr id="16" name="Text 13"/>
          <p:cNvSpPr/>
          <p:nvPr/>
        </p:nvSpPr>
        <p:spPr>
          <a:xfrm>
            <a:off x="4742736" y="5892284"/>
            <a:ext cx="3642479" cy="1068229"/>
          </a:xfrm>
          <a:prstGeom prst="rect">
            <a:avLst/>
          </a:prstGeom>
          <a:noFill/>
          <a:ln/>
        </p:spPr>
        <p:txBody>
          <a:bodyPr wrap="square" lIns="0" tIns="0" rIns="0" bIns="0" rtlCol="0" anchor="t"/>
          <a:lstStyle/>
          <a:p>
            <a:pPr marL="0" indent="0">
              <a:lnSpc>
                <a:spcPts val="2100"/>
              </a:lnSpc>
              <a:buNone/>
            </a:pPr>
            <a:r>
              <a:rPr lang="en-US" sz="1300" dirty="0">
                <a:solidFill>
                  <a:srgbClr val="E2E6E9"/>
                </a:solidFill>
                <a:latin typeface="Asar" pitchFamily="34" charset="0"/>
                <a:ea typeface="Asar" pitchFamily="34" charset="-122"/>
                <a:cs typeface="Asar" pitchFamily="34" charset="-120"/>
              </a:rPr>
              <a:t>Avoid using public Wi-Fi networks for sensitive online activities, such as banking or shopping. Public Wi-Fi is often less secure, making your data more vulnerable to interception by phishers.</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19125" y="599361"/>
            <a:ext cx="7157918" cy="552807"/>
          </a:xfrm>
          <a:prstGeom prst="rect">
            <a:avLst/>
          </a:prstGeom>
          <a:noFill/>
          <a:ln/>
        </p:spPr>
        <p:txBody>
          <a:bodyPr wrap="none" lIns="0" tIns="0" rIns="0" bIns="0" rtlCol="0" anchor="t"/>
          <a:lstStyle/>
          <a:p>
            <a:pPr marL="0" indent="0">
              <a:lnSpc>
                <a:spcPts val="4350"/>
              </a:lnSpc>
              <a:buNone/>
            </a:pPr>
            <a:r>
              <a:rPr lang="en-US" sz="3450" dirty="0">
                <a:solidFill>
                  <a:srgbClr val="F5F0F0"/>
                </a:solidFill>
                <a:latin typeface="Asar" pitchFamily="34" charset="0"/>
                <a:ea typeface="Asar" pitchFamily="34" charset="-122"/>
                <a:cs typeface="Asar" pitchFamily="34" charset="-120"/>
              </a:rPr>
              <a:t>Reporting and Responding to Phishing</a:t>
            </a:r>
            <a:endParaRPr lang="en-US" sz="3450" dirty="0"/>
          </a:p>
        </p:txBody>
      </p:sp>
      <p:pic>
        <p:nvPicPr>
          <p:cNvPr id="4" name="Image 1" descr="preencoded.png"/>
          <p:cNvPicPr>
            <a:picLocks noChangeAspect="1"/>
          </p:cNvPicPr>
          <p:nvPr/>
        </p:nvPicPr>
        <p:blipFill>
          <a:blip r:embed="rId4"/>
          <a:stretch>
            <a:fillRect/>
          </a:stretch>
        </p:blipFill>
        <p:spPr>
          <a:xfrm>
            <a:off x="619125" y="1417439"/>
            <a:ext cx="442198" cy="442198"/>
          </a:xfrm>
          <a:prstGeom prst="rect">
            <a:avLst/>
          </a:prstGeom>
        </p:spPr>
      </p:pic>
      <p:sp>
        <p:nvSpPr>
          <p:cNvPr id="5" name="Text 1"/>
          <p:cNvSpPr/>
          <p:nvPr/>
        </p:nvSpPr>
        <p:spPr>
          <a:xfrm>
            <a:off x="619125" y="2036445"/>
            <a:ext cx="2383036" cy="276344"/>
          </a:xfrm>
          <a:prstGeom prst="rect">
            <a:avLst/>
          </a:prstGeom>
          <a:noFill/>
          <a:ln/>
        </p:spPr>
        <p:txBody>
          <a:bodyPr wrap="none" lIns="0" tIns="0" rIns="0" bIns="0" rtlCol="0" anchor="t"/>
          <a:lstStyle/>
          <a:p>
            <a:pPr marL="0" indent="0" algn="l">
              <a:lnSpc>
                <a:spcPts val="2150"/>
              </a:lnSpc>
              <a:buNone/>
            </a:pPr>
            <a:r>
              <a:rPr lang="en-US" sz="1700" dirty="0">
                <a:solidFill>
                  <a:srgbClr val="E2E6E9"/>
                </a:solidFill>
                <a:latin typeface="Asar" pitchFamily="34" charset="0"/>
                <a:ea typeface="Asar" pitchFamily="34" charset="-122"/>
                <a:cs typeface="Asar" pitchFamily="34" charset="-120"/>
              </a:rPr>
              <a:t>Report Phishing Attempts</a:t>
            </a:r>
            <a:endParaRPr lang="en-US" sz="1700" dirty="0"/>
          </a:p>
        </p:txBody>
      </p:sp>
      <p:sp>
        <p:nvSpPr>
          <p:cNvPr id="6" name="Text 2"/>
          <p:cNvSpPr/>
          <p:nvPr/>
        </p:nvSpPr>
        <p:spPr>
          <a:xfrm>
            <a:off x="619125" y="2418874"/>
            <a:ext cx="3820239" cy="1981081"/>
          </a:xfrm>
          <a:prstGeom prst="rect">
            <a:avLst/>
          </a:prstGeom>
          <a:noFill/>
          <a:ln/>
        </p:spPr>
        <p:txBody>
          <a:bodyPr wrap="square" lIns="0" tIns="0" rIns="0" bIns="0" rtlCol="0" anchor="t"/>
          <a:lstStyle/>
          <a:p>
            <a:pPr marL="0" indent="0" algn="l">
              <a:lnSpc>
                <a:spcPts val="2200"/>
              </a:lnSpc>
              <a:buNone/>
            </a:pPr>
            <a:r>
              <a:rPr lang="en-US" sz="1350" dirty="0">
                <a:solidFill>
                  <a:srgbClr val="E2E6E9"/>
                </a:solidFill>
                <a:latin typeface="Asar" pitchFamily="34" charset="0"/>
                <a:ea typeface="Asar" pitchFamily="34" charset="-122"/>
                <a:cs typeface="Asar" pitchFamily="34" charset="-120"/>
              </a:rPr>
              <a:t>If you encounter a phishing email, website, or social engineering attempt, report it to the relevant authorities. Most email providers and websites have reporting mechanisms for suspicious activities. You can also contact your local law enforcement agencies or cybersecurity organizations.</a:t>
            </a:r>
            <a:endParaRPr lang="en-US" sz="1350" dirty="0"/>
          </a:p>
        </p:txBody>
      </p:sp>
      <p:pic>
        <p:nvPicPr>
          <p:cNvPr id="7" name="Image 2" descr="preencoded.png"/>
          <p:cNvPicPr>
            <a:picLocks noChangeAspect="1"/>
          </p:cNvPicPr>
          <p:nvPr/>
        </p:nvPicPr>
        <p:blipFill>
          <a:blip r:embed="rId5"/>
          <a:stretch>
            <a:fillRect/>
          </a:stretch>
        </p:blipFill>
        <p:spPr>
          <a:xfrm>
            <a:off x="4704636" y="1417439"/>
            <a:ext cx="442198" cy="442198"/>
          </a:xfrm>
          <a:prstGeom prst="rect">
            <a:avLst/>
          </a:prstGeom>
        </p:spPr>
      </p:pic>
      <p:sp>
        <p:nvSpPr>
          <p:cNvPr id="8" name="Text 3"/>
          <p:cNvSpPr/>
          <p:nvPr/>
        </p:nvSpPr>
        <p:spPr>
          <a:xfrm>
            <a:off x="4704636" y="2036445"/>
            <a:ext cx="2211348" cy="276344"/>
          </a:xfrm>
          <a:prstGeom prst="rect">
            <a:avLst/>
          </a:prstGeom>
          <a:noFill/>
          <a:ln/>
        </p:spPr>
        <p:txBody>
          <a:bodyPr wrap="none" lIns="0" tIns="0" rIns="0" bIns="0" rtlCol="0" anchor="t"/>
          <a:lstStyle/>
          <a:p>
            <a:pPr marL="0" indent="0" algn="l">
              <a:lnSpc>
                <a:spcPts val="2150"/>
              </a:lnSpc>
              <a:buNone/>
            </a:pPr>
            <a:r>
              <a:rPr lang="en-US" sz="1700" dirty="0">
                <a:solidFill>
                  <a:srgbClr val="E2E6E9"/>
                </a:solidFill>
                <a:latin typeface="Asar" pitchFamily="34" charset="0"/>
                <a:ea typeface="Asar" pitchFamily="34" charset="-122"/>
                <a:cs typeface="Asar" pitchFamily="34" charset="-120"/>
              </a:rPr>
              <a:t>Change Your Passwords</a:t>
            </a:r>
            <a:endParaRPr lang="en-US" sz="1700" dirty="0"/>
          </a:p>
        </p:txBody>
      </p:sp>
      <p:sp>
        <p:nvSpPr>
          <p:cNvPr id="9" name="Text 4"/>
          <p:cNvSpPr/>
          <p:nvPr/>
        </p:nvSpPr>
        <p:spPr>
          <a:xfrm>
            <a:off x="4704636" y="2418874"/>
            <a:ext cx="3820239" cy="1415058"/>
          </a:xfrm>
          <a:prstGeom prst="rect">
            <a:avLst/>
          </a:prstGeom>
          <a:noFill/>
          <a:ln/>
        </p:spPr>
        <p:txBody>
          <a:bodyPr wrap="square" lIns="0" tIns="0" rIns="0" bIns="0" rtlCol="0" anchor="t"/>
          <a:lstStyle/>
          <a:p>
            <a:pPr marL="0" indent="0" algn="l">
              <a:lnSpc>
                <a:spcPts val="2200"/>
              </a:lnSpc>
              <a:buNone/>
            </a:pPr>
            <a:r>
              <a:rPr lang="en-US" sz="1350" dirty="0">
                <a:solidFill>
                  <a:srgbClr val="E2E6E9"/>
                </a:solidFill>
                <a:latin typeface="Asar" pitchFamily="34" charset="0"/>
                <a:ea typeface="Asar" pitchFamily="34" charset="-122"/>
                <a:cs typeface="Asar" pitchFamily="34" charset="-120"/>
              </a:rPr>
              <a:t>If you suspect you have been a victim of a phishing attack, immediately change your passwords for any accounts that may have been compromised. This helps prevent further unauthorized access to your accounts.</a:t>
            </a:r>
            <a:endParaRPr lang="en-US" sz="1350" dirty="0"/>
          </a:p>
        </p:txBody>
      </p:sp>
      <p:pic>
        <p:nvPicPr>
          <p:cNvPr id="10" name="Image 3" descr="preencoded.png"/>
          <p:cNvPicPr>
            <a:picLocks noChangeAspect="1"/>
          </p:cNvPicPr>
          <p:nvPr/>
        </p:nvPicPr>
        <p:blipFill>
          <a:blip r:embed="rId6"/>
          <a:stretch>
            <a:fillRect/>
          </a:stretch>
        </p:blipFill>
        <p:spPr>
          <a:xfrm>
            <a:off x="619125" y="4930616"/>
            <a:ext cx="442198" cy="442198"/>
          </a:xfrm>
          <a:prstGeom prst="rect">
            <a:avLst/>
          </a:prstGeom>
        </p:spPr>
      </p:pic>
      <p:sp>
        <p:nvSpPr>
          <p:cNvPr id="11" name="Text 5"/>
          <p:cNvSpPr/>
          <p:nvPr/>
        </p:nvSpPr>
        <p:spPr>
          <a:xfrm>
            <a:off x="619125" y="5549622"/>
            <a:ext cx="2211348" cy="276344"/>
          </a:xfrm>
          <a:prstGeom prst="rect">
            <a:avLst/>
          </a:prstGeom>
          <a:noFill/>
          <a:ln/>
        </p:spPr>
        <p:txBody>
          <a:bodyPr wrap="none" lIns="0" tIns="0" rIns="0" bIns="0" rtlCol="0" anchor="t"/>
          <a:lstStyle/>
          <a:p>
            <a:pPr marL="0" indent="0" algn="l">
              <a:lnSpc>
                <a:spcPts val="2150"/>
              </a:lnSpc>
              <a:buNone/>
            </a:pPr>
            <a:r>
              <a:rPr lang="en-US" sz="1700" dirty="0">
                <a:solidFill>
                  <a:srgbClr val="E2E6E9"/>
                </a:solidFill>
                <a:latin typeface="Asar" pitchFamily="34" charset="0"/>
                <a:ea typeface="Asar" pitchFamily="34" charset="-122"/>
                <a:cs typeface="Asar" pitchFamily="34" charset="-120"/>
              </a:rPr>
              <a:t>Scan Your Computer</a:t>
            </a:r>
            <a:endParaRPr lang="en-US" sz="1700" dirty="0"/>
          </a:p>
        </p:txBody>
      </p:sp>
      <p:sp>
        <p:nvSpPr>
          <p:cNvPr id="12" name="Text 6"/>
          <p:cNvSpPr/>
          <p:nvPr/>
        </p:nvSpPr>
        <p:spPr>
          <a:xfrm>
            <a:off x="619125" y="5932051"/>
            <a:ext cx="3820239" cy="1415058"/>
          </a:xfrm>
          <a:prstGeom prst="rect">
            <a:avLst/>
          </a:prstGeom>
          <a:noFill/>
          <a:ln/>
        </p:spPr>
        <p:txBody>
          <a:bodyPr wrap="square" lIns="0" tIns="0" rIns="0" bIns="0" rtlCol="0" anchor="t"/>
          <a:lstStyle/>
          <a:p>
            <a:pPr marL="0" indent="0" algn="l">
              <a:lnSpc>
                <a:spcPts val="2200"/>
              </a:lnSpc>
              <a:buNone/>
            </a:pPr>
            <a:r>
              <a:rPr lang="en-US" sz="1350" dirty="0">
                <a:solidFill>
                  <a:srgbClr val="E2E6E9"/>
                </a:solidFill>
                <a:latin typeface="Asar" pitchFamily="34" charset="0"/>
                <a:ea typeface="Asar" pitchFamily="34" charset="-122"/>
                <a:cs typeface="Asar" pitchFamily="34" charset="-120"/>
              </a:rPr>
              <a:t>Run a full scan of your computer with your antivirus software to detect and remove any malware that may have been downloaded during a phishing attack. This helps ensure that your device is free from malicious programs.</a:t>
            </a:r>
            <a:endParaRPr lang="en-US" sz="1350" dirty="0"/>
          </a:p>
        </p:txBody>
      </p:sp>
      <p:pic>
        <p:nvPicPr>
          <p:cNvPr id="13" name="Image 4" descr="preencoded.png"/>
          <p:cNvPicPr>
            <a:picLocks noChangeAspect="1"/>
          </p:cNvPicPr>
          <p:nvPr/>
        </p:nvPicPr>
        <p:blipFill>
          <a:blip r:embed="rId7"/>
          <a:stretch>
            <a:fillRect/>
          </a:stretch>
        </p:blipFill>
        <p:spPr>
          <a:xfrm>
            <a:off x="4704636" y="4930616"/>
            <a:ext cx="442198" cy="442198"/>
          </a:xfrm>
          <a:prstGeom prst="rect">
            <a:avLst/>
          </a:prstGeom>
        </p:spPr>
      </p:pic>
      <p:sp>
        <p:nvSpPr>
          <p:cNvPr id="14" name="Text 7"/>
          <p:cNvSpPr/>
          <p:nvPr/>
        </p:nvSpPr>
        <p:spPr>
          <a:xfrm>
            <a:off x="4704636" y="5549622"/>
            <a:ext cx="2211348" cy="276344"/>
          </a:xfrm>
          <a:prstGeom prst="rect">
            <a:avLst/>
          </a:prstGeom>
          <a:noFill/>
          <a:ln/>
        </p:spPr>
        <p:txBody>
          <a:bodyPr wrap="none" lIns="0" tIns="0" rIns="0" bIns="0" rtlCol="0" anchor="t"/>
          <a:lstStyle/>
          <a:p>
            <a:pPr marL="0" indent="0" algn="l">
              <a:lnSpc>
                <a:spcPts val="2150"/>
              </a:lnSpc>
              <a:buNone/>
            </a:pPr>
            <a:r>
              <a:rPr lang="en-US" sz="1700" dirty="0">
                <a:solidFill>
                  <a:srgbClr val="E2E6E9"/>
                </a:solidFill>
                <a:latin typeface="Asar" pitchFamily="34" charset="0"/>
                <a:ea typeface="Asar" pitchFamily="34" charset="-122"/>
                <a:cs typeface="Asar" pitchFamily="34" charset="-120"/>
              </a:rPr>
              <a:t>Seek Help</a:t>
            </a:r>
            <a:endParaRPr lang="en-US" sz="1700" dirty="0"/>
          </a:p>
        </p:txBody>
      </p:sp>
      <p:sp>
        <p:nvSpPr>
          <p:cNvPr id="15" name="Text 8"/>
          <p:cNvSpPr/>
          <p:nvPr/>
        </p:nvSpPr>
        <p:spPr>
          <a:xfrm>
            <a:off x="4704636" y="5932051"/>
            <a:ext cx="3820239" cy="1698069"/>
          </a:xfrm>
          <a:prstGeom prst="rect">
            <a:avLst/>
          </a:prstGeom>
          <a:noFill/>
          <a:ln/>
        </p:spPr>
        <p:txBody>
          <a:bodyPr wrap="square" lIns="0" tIns="0" rIns="0" bIns="0" rtlCol="0" anchor="t"/>
          <a:lstStyle/>
          <a:p>
            <a:pPr marL="0" indent="0" algn="l">
              <a:lnSpc>
                <a:spcPts val="2200"/>
              </a:lnSpc>
              <a:buNone/>
            </a:pPr>
            <a:r>
              <a:rPr lang="en-US" sz="1350" dirty="0">
                <a:solidFill>
                  <a:srgbClr val="E2E6E9"/>
                </a:solidFill>
                <a:latin typeface="Asar" pitchFamily="34" charset="0"/>
                <a:ea typeface="Asar" pitchFamily="34" charset="-122"/>
                <a:cs typeface="Asar" pitchFamily="34" charset="-120"/>
              </a:rPr>
              <a:t>If you are unsure about how to respond to a phishing attack or if you have any concerns about your security, don’t hesitate to seek help from your IT department, cybersecurity experts, or a trusted source. They can provide guidance and support to help you stay protected.</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4457" y="716161"/>
            <a:ext cx="6080046" cy="578644"/>
          </a:xfrm>
          <a:prstGeom prst="rect">
            <a:avLst/>
          </a:prstGeom>
          <a:noFill/>
          <a:ln/>
        </p:spPr>
        <p:txBody>
          <a:bodyPr wrap="none" lIns="0" tIns="0" rIns="0" bIns="0" rtlCol="0" anchor="t"/>
          <a:lstStyle/>
          <a:p>
            <a:pPr marL="0" indent="0">
              <a:lnSpc>
                <a:spcPts val="4550"/>
              </a:lnSpc>
              <a:buNone/>
            </a:pPr>
            <a:r>
              <a:rPr lang="en-US" sz="3600" dirty="0">
                <a:solidFill>
                  <a:srgbClr val="F5F0F0"/>
                </a:solidFill>
                <a:latin typeface="Asar" pitchFamily="34" charset="0"/>
                <a:ea typeface="Asar" pitchFamily="34" charset="-122"/>
                <a:cs typeface="Asar" pitchFamily="34" charset="-120"/>
              </a:rPr>
              <a:t>Conclusion and Key Takeaways</a:t>
            </a:r>
            <a:endParaRPr lang="en-US" sz="3600" dirty="0"/>
          </a:p>
        </p:txBody>
      </p:sp>
      <p:sp>
        <p:nvSpPr>
          <p:cNvPr id="4" name="Shape 1"/>
          <p:cNvSpPr/>
          <p:nvPr/>
        </p:nvSpPr>
        <p:spPr>
          <a:xfrm>
            <a:off x="6400800" y="1572578"/>
            <a:ext cx="22860" cy="5940862"/>
          </a:xfrm>
          <a:prstGeom prst="roundRect">
            <a:avLst>
              <a:gd name="adj" fmla="val 340232"/>
            </a:avLst>
          </a:prstGeom>
          <a:solidFill>
            <a:srgbClr val="194A99"/>
          </a:solidFill>
          <a:ln/>
        </p:spPr>
        <p:txBody>
          <a:bodyPr/>
          <a:lstStyle/>
          <a:p>
            <a:endParaRPr lang="en-IN"/>
          </a:p>
        </p:txBody>
      </p:sp>
      <p:sp>
        <p:nvSpPr>
          <p:cNvPr id="5" name="Shape 2"/>
          <p:cNvSpPr/>
          <p:nvPr/>
        </p:nvSpPr>
        <p:spPr>
          <a:xfrm>
            <a:off x="6597670" y="1977628"/>
            <a:ext cx="648057" cy="22860"/>
          </a:xfrm>
          <a:prstGeom prst="roundRect">
            <a:avLst>
              <a:gd name="adj" fmla="val 340232"/>
            </a:avLst>
          </a:prstGeom>
          <a:solidFill>
            <a:srgbClr val="194A99"/>
          </a:solidFill>
          <a:ln/>
        </p:spPr>
        <p:txBody>
          <a:bodyPr/>
          <a:lstStyle/>
          <a:p>
            <a:endParaRPr lang="en-IN"/>
          </a:p>
        </p:txBody>
      </p:sp>
      <p:sp>
        <p:nvSpPr>
          <p:cNvPr id="6" name="Shape 3"/>
          <p:cNvSpPr/>
          <p:nvPr/>
        </p:nvSpPr>
        <p:spPr>
          <a:xfrm>
            <a:off x="6203930" y="1780818"/>
            <a:ext cx="416600" cy="416600"/>
          </a:xfrm>
          <a:prstGeom prst="roundRect">
            <a:avLst>
              <a:gd name="adj" fmla="val 18669"/>
            </a:avLst>
          </a:prstGeom>
          <a:solidFill>
            <a:srgbClr val="003180"/>
          </a:solidFill>
          <a:ln w="7620">
            <a:solidFill>
              <a:srgbClr val="194A99"/>
            </a:solidFill>
            <a:prstDash val="solid"/>
          </a:ln>
        </p:spPr>
        <p:txBody>
          <a:bodyPr/>
          <a:lstStyle/>
          <a:p>
            <a:endParaRPr lang="en-IN"/>
          </a:p>
        </p:txBody>
      </p:sp>
      <p:sp>
        <p:nvSpPr>
          <p:cNvPr id="7" name="Text 4"/>
          <p:cNvSpPr/>
          <p:nvPr/>
        </p:nvSpPr>
        <p:spPr>
          <a:xfrm>
            <a:off x="6348353" y="1850231"/>
            <a:ext cx="127754" cy="277773"/>
          </a:xfrm>
          <a:prstGeom prst="rect">
            <a:avLst/>
          </a:prstGeom>
          <a:noFill/>
          <a:ln/>
        </p:spPr>
        <p:txBody>
          <a:bodyPr wrap="none" lIns="0" tIns="0" rIns="0" bIns="0" rtlCol="0" anchor="t"/>
          <a:lstStyle/>
          <a:p>
            <a:pPr marL="0" indent="0" algn="ctr">
              <a:lnSpc>
                <a:spcPts val="2150"/>
              </a:lnSpc>
              <a:buNone/>
            </a:pPr>
            <a:r>
              <a:rPr lang="en-US" sz="2150" dirty="0">
                <a:solidFill>
                  <a:srgbClr val="E2E6E9"/>
                </a:solidFill>
                <a:latin typeface="Asar" pitchFamily="34" charset="0"/>
                <a:ea typeface="Asar" pitchFamily="34" charset="-122"/>
                <a:cs typeface="Asar" pitchFamily="34" charset="-120"/>
              </a:rPr>
              <a:t>1</a:t>
            </a:r>
            <a:endParaRPr lang="en-US" sz="2150" dirty="0"/>
          </a:p>
        </p:txBody>
      </p:sp>
      <p:sp>
        <p:nvSpPr>
          <p:cNvPr id="8" name="Text 5"/>
          <p:cNvSpPr/>
          <p:nvPr/>
        </p:nvSpPr>
        <p:spPr>
          <a:xfrm>
            <a:off x="7430691" y="1757720"/>
            <a:ext cx="2314694" cy="289322"/>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Asar" pitchFamily="34" charset="0"/>
                <a:ea typeface="Asar" pitchFamily="34" charset="-122"/>
                <a:cs typeface="Asar" pitchFamily="34" charset="-120"/>
              </a:rPr>
              <a:t>Awareness is Key</a:t>
            </a:r>
            <a:endParaRPr lang="en-US" sz="1800" dirty="0"/>
          </a:p>
        </p:txBody>
      </p:sp>
      <p:sp>
        <p:nvSpPr>
          <p:cNvPr id="9" name="Text 6"/>
          <p:cNvSpPr/>
          <p:nvPr/>
        </p:nvSpPr>
        <p:spPr>
          <a:xfrm>
            <a:off x="7430691" y="2158127"/>
            <a:ext cx="6551652" cy="1184910"/>
          </a:xfrm>
          <a:prstGeom prst="rect">
            <a:avLst/>
          </a:prstGeom>
          <a:noFill/>
          <a:ln/>
        </p:spPr>
        <p:txBody>
          <a:bodyPr wrap="square" lIns="0" tIns="0" rIns="0" bIns="0" rtlCol="0" anchor="t"/>
          <a:lstStyle/>
          <a:p>
            <a:pPr marL="0" indent="0" algn="l">
              <a:lnSpc>
                <a:spcPts val="2300"/>
              </a:lnSpc>
              <a:buNone/>
            </a:pPr>
            <a:r>
              <a:rPr lang="en-US" sz="1450" dirty="0">
                <a:solidFill>
                  <a:srgbClr val="E2E6E9"/>
                </a:solidFill>
                <a:latin typeface="Asar" pitchFamily="34" charset="0"/>
                <a:ea typeface="Asar" pitchFamily="34" charset="-122"/>
                <a:cs typeface="Asar" pitchFamily="34" charset="-120"/>
              </a:rPr>
              <a:t>Being aware of phishing tactics and taking necessary precautions is the best way to protect yourself. Familiarize yourself with common phishing methods, check for suspicious details in emails and websites, and practice caution when sharing personal information online.</a:t>
            </a:r>
            <a:endParaRPr lang="en-US" sz="1450" dirty="0"/>
          </a:p>
        </p:txBody>
      </p:sp>
      <p:sp>
        <p:nvSpPr>
          <p:cNvPr id="10" name="Shape 7"/>
          <p:cNvSpPr/>
          <p:nvPr/>
        </p:nvSpPr>
        <p:spPr>
          <a:xfrm>
            <a:off x="6597670" y="4118372"/>
            <a:ext cx="648057" cy="22860"/>
          </a:xfrm>
          <a:prstGeom prst="roundRect">
            <a:avLst>
              <a:gd name="adj" fmla="val 340232"/>
            </a:avLst>
          </a:prstGeom>
          <a:solidFill>
            <a:srgbClr val="194A99"/>
          </a:solidFill>
          <a:ln/>
        </p:spPr>
        <p:txBody>
          <a:bodyPr/>
          <a:lstStyle/>
          <a:p>
            <a:endParaRPr lang="en-IN"/>
          </a:p>
        </p:txBody>
      </p:sp>
      <p:sp>
        <p:nvSpPr>
          <p:cNvPr id="11" name="Shape 8"/>
          <p:cNvSpPr/>
          <p:nvPr/>
        </p:nvSpPr>
        <p:spPr>
          <a:xfrm>
            <a:off x="6203930" y="3921562"/>
            <a:ext cx="416600" cy="416600"/>
          </a:xfrm>
          <a:prstGeom prst="roundRect">
            <a:avLst>
              <a:gd name="adj" fmla="val 18669"/>
            </a:avLst>
          </a:prstGeom>
          <a:solidFill>
            <a:srgbClr val="003180"/>
          </a:solidFill>
          <a:ln w="7620">
            <a:solidFill>
              <a:srgbClr val="194A99"/>
            </a:solidFill>
            <a:prstDash val="solid"/>
          </a:ln>
        </p:spPr>
        <p:txBody>
          <a:bodyPr/>
          <a:lstStyle/>
          <a:p>
            <a:endParaRPr lang="en-IN"/>
          </a:p>
        </p:txBody>
      </p:sp>
      <p:sp>
        <p:nvSpPr>
          <p:cNvPr id="12" name="Text 9"/>
          <p:cNvSpPr/>
          <p:nvPr/>
        </p:nvSpPr>
        <p:spPr>
          <a:xfrm>
            <a:off x="6334185" y="3990975"/>
            <a:ext cx="156091" cy="277773"/>
          </a:xfrm>
          <a:prstGeom prst="rect">
            <a:avLst/>
          </a:prstGeom>
          <a:noFill/>
          <a:ln/>
        </p:spPr>
        <p:txBody>
          <a:bodyPr wrap="none" lIns="0" tIns="0" rIns="0" bIns="0" rtlCol="0" anchor="t"/>
          <a:lstStyle/>
          <a:p>
            <a:pPr marL="0" indent="0" algn="ctr">
              <a:lnSpc>
                <a:spcPts val="2150"/>
              </a:lnSpc>
              <a:buNone/>
            </a:pPr>
            <a:r>
              <a:rPr lang="en-US" sz="2150" dirty="0">
                <a:solidFill>
                  <a:srgbClr val="E2E6E9"/>
                </a:solidFill>
                <a:latin typeface="Asar" pitchFamily="34" charset="0"/>
                <a:ea typeface="Asar" pitchFamily="34" charset="-122"/>
                <a:cs typeface="Asar" pitchFamily="34" charset="-120"/>
              </a:rPr>
              <a:t>2</a:t>
            </a:r>
            <a:endParaRPr lang="en-US" sz="2150" dirty="0"/>
          </a:p>
        </p:txBody>
      </p:sp>
      <p:sp>
        <p:nvSpPr>
          <p:cNvPr id="13" name="Text 10"/>
          <p:cNvSpPr/>
          <p:nvPr/>
        </p:nvSpPr>
        <p:spPr>
          <a:xfrm>
            <a:off x="7430691" y="3898463"/>
            <a:ext cx="2314694" cy="289322"/>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Asar" pitchFamily="34" charset="0"/>
                <a:ea typeface="Asar" pitchFamily="34" charset="-122"/>
                <a:cs typeface="Asar" pitchFamily="34" charset="-120"/>
              </a:rPr>
              <a:t>Stay Vigilant</a:t>
            </a:r>
            <a:endParaRPr lang="en-US" sz="1800" dirty="0"/>
          </a:p>
        </p:txBody>
      </p:sp>
      <p:sp>
        <p:nvSpPr>
          <p:cNvPr id="14" name="Text 11"/>
          <p:cNvSpPr/>
          <p:nvPr/>
        </p:nvSpPr>
        <p:spPr>
          <a:xfrm>
            <a:off x="7430691" y="4298871"/>
            <a:ext cx="6551652" cy="888682"/>
          </a:xfrm>
          <a:prstGeom prst="rect">
            <a:avLst/>
          </a:prstGeom>
          <a:noFill/>
          <a:ln/>
        </p:spPr>
        <p:txBody>
          <a:bodyPr wrap="square" lIns="0" tIns="0" rIns="0" bIns="0" rtlCol="0" anchor="t"/>
          <a:lstStyle/>
          <a:p>
            <a:pPr marL="0" indent="0" algn="l">
              <a:lnSpc>
                <a:spcPts val="2300"/>
              </a:lnSpc>
              <a:buNone/>
            </a:pPr>
            <a:r>
              <a:rPr lang="en-US" sz="1450" dirty="0">
                <a:solidFill>
                  <a:srgbClr val="E2E6E9"/>
                </a:solidFill>
                <a:latin typeface="Asar" pitchFamily="34" charset="0"/>
                <a:ea typeface="Asar" pitchFamily="34" charset="-122"/>
                <a:cs typeface="Asar" pitchFamily="34" charset="-120"/>
              </a:rPr>
              <a:t>Phishing attacks are constantly evolving, so it's important to stay updated on the latest phishing trends and techniques. Regularly review security best practices and seek guidance from reputable sources to keep yourself ahead of the curve.</a:t>
            </a:r>
            <a:endParaRPr lang="en-US" sz="1450" dirty="0"/>
          </a:p>
        </p:txBody>
      </p:sp>
      <p:sp>
        <p:nvSpPr>
          <p:cNvPr id="15" name="Shape 12"/>
          <p:cNvSpPr/>
          <p:nvPr/>
        </p:nvSpPr>
        <p:spPr>
          <a:xfrm>
            <a:off x="6597670" y="5962888"/>
            <a:ext cx="648057" cy="22860"/>
          </a:xfrm>
          <a:prstGeom prst="roundRect">
            <a:avLst>
              <a:gd name="adj" fmla="val 340232"/>
            </a:avLst>
          </a:prstGeom>
          <a:solidFill>
            <a:srgbClr val="194A99"/>
          </a:solidFill>
          <a:ln/>
        </p:spPr>
        <p:txBody>
          <a:bodyPr/>
          <a:lstStyle/>
          <a:p>
            <a:endParaRPr lang="en-IN"/>
          </a:p>
        </p:txBody>
      </p:sp>
      <p:sp>
        <p:nvSpPr>
          <p:cNvPr id="16" name="Shape 13"/>
          <p:cNvSpPr/>
          <p:nvPr/>
        </p:nvSpPr>
        <p:spPr>
          <a:xfrm>
            <a:off x="6203930" y="5766078"/>
            <a:ext cx="416600" cy="416600"/>
          </a:xfrm>
          <a:prstGeom prst="roundRect">
            <a:avLst>
              <a:gd name="adj" fmla="val 18669"/>
            </a:avLst>
          </a:prstGeom>
          <a:solidFill>
            <a:srgbClr val="003180"/>
          </a:solidFill>
          <a:ln w="7620">
            <a:solidFill>
              <a:srgbClr val="194A99"/>
            </a:solidFill>
            <a:prstDash val="solid"/>
          </a:ln>
        </p:spPr>
        <p:txBody>
          <a:bodyPr/>
          <a:lstStyle/>
          <a:p>
            <a:endParaRPr lang="en-IN"/>
          </a:p>
        </p:txBody>
      </p:sp>
      <p:sp>
        <p:nvSpPr>
          <p:cNvPr id="17" name="Text 14"/>
          <p:cNvSpPr/>
          <p:nvPr/>
        </p:nvSpPr>
        <p:spPr>
          <a:xfrm>
            <a:off x="6334899" y="5835491"/>
            <a:ext cx="154662" cy="277773"/>
          </a:xfrm>
          <a:prstGeom prst="rect">
            <a:avLst/>
          </a:prstGeom>
          <a:noFill/>
          <a:ln/>
        </p:spPr>
        <p:txBody>
          <a:bodyPr wrap="none" lIns="0" tIns="0" rIns="0" bIns="0" rtlCol="0" anchor="t"/>
          <a:lstStyle/>
          <a:p>
            <a:pPr marL="0" indent="0" algn="ctr">
              <a:lnSpc>
                <a:spcPts val="2150"/>
              </a:lnSpc>
              <a:buNone/>
            </a:pPr>
            <a:r>
              <a:rPr lang="en-US" sz="2150" dirty="0">
                <a:solidFill>
                  <a:srgbClr val="E2E6E9"/>
                </a:solidFill>
                <a:latin typeface="Asar" pitchFamily="34" charset="0"/>
                <a:ea typeface="Asar" pitchFamily="34" charset="-122"/>
                <a:cs typeface="Asar" pitchFamily="34" charset="-120"/>
              </a:rPr>
              <a:t>3</a:t>
            </a:r>
            <a:endParaRPr lang="en-US" sz="2150" dirty="0"/>
          </a:p>
        </p:txBody>
      </p:sp>
      <p:sp>
        <p:nvSpPr>
          <p:cNvPr id="18" name="Text 15"/>
          <p:cNvSpPr/>
          <p:nvPr/>
        </p:nvSpPr>
        <p:spPr>
          <a:xfrm>
            <a:off x="7430691" y="5742980"/>
            <a:ext cx="2314694" cy="289322"/>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Asar" pitchFamily="34" charset="0"/>
                <a:ea typeface="Asar" pitchFamily="34" charset="-122"/>
                <a:cs typeface="Asar" pitchFamily="34" charset="-120"/>
              </a:rPr>
              <a:t>Report and Respond</a:t>
            </a:r>
            <a:endParaRPr lang="en-US" sz="1800" dirty="0"/>
          </a:p>
        </p:txBody>
      </p:sp>
      <p:sp>
        <p:nvSpPr>
          <p:cNvPr id="19" name="Text 16"/>
          <p:cNvSpPr/>
          <p:nvPr/>
        </p:nvSpPr>
        <p:spPr>
          <a:xfrm>
            <a:off x="7430691" y="6143387"/>
            <a:ext cx="6551652" cy="1184910"/>
          </a:xfrm>
          <a:prstGeom prst="rect">
            <a:avLst/>
          </a:prstGeom>
          <a:noFill/>
          <a:ln/>
        </p:spPr>
        <p:txBody>
          <a:bodyPr wrap="square" lIns="0" tIns="0" rIns="0" bIns="0" rtlCol="0" anchor="t"/>
          <a:lstStyle/>
          <a:p>
            <a:pPr marL="0" indent="0" algn="l">
              <a:lnSpc>
                <a:spcPts val="2300"/>
              </a:lnSpc>
              <a:buNone/>
            </a:pPr>
            <a:r>
              <a:rPr lang="en-US" sz="1450" dirty="0">
                <a:solidFill>
                  <a:srgbClr val="E2E6E9"/>
                </a:solidFill>
                <a:latin typeface="Asar" pitchFamily="34" charset="0"/>
                <a:ea typeface="Asar" pitchFamily="34" charset="-122"/>
                <a:cs typeface="Asar" pitchFamily="34" charset="-120"/>
              </a:rPr>
              <a:t>If you encounter a phishing attempt, don't hesitate to report it. By reporting phishing attacks, you help to protect others and contribute to a safer online environment. Taking immediate action can help mitigate potential damage and prevent future attacks.</a:t>
            </a:r>
            <a:endParaRPr lang="en-US" sz="1450" dirty="0"/>
          </a:p>
        </p:txBody>
      </p:sp>
      <p:pic>
        <p:nvPicPr>
          <p:cNvPr id="20" name="Picture 19">
            <a:extLst>
              <a:ext uri="{FF2B5EF4-FFF2-40B4-BE49-F238E27FC236}">
                <a16:creationId xmlns:a16="http://schemas.microsoft.com/office/drawing/2014/main" id="{F5FACAE1-B8C5-73E2-DE1F-7D0079FBDCB3}"/>
              </a:ext>
            </a:extLst>
          </p:cNvPr>
          <p:cNvPicPr>
            <a:picLocks noChangeAspect="1"/>
          </p:cNvPicPr>
          <p:nvPr/>
        </p:nvPicPr>
        <p:blipFill>
          <a:blip r:embed="rId4"/>
          <a:stretch>
            <a:fillRect/>
          </a:stretch>
        </p:blipFill>
        <p:spPr>
          <a:xfrm>
            <a:off x="12447747" y="7764090"/>
            <a:ext cx="2138048" cy="42457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52"/>
            <a:ext cx="14630400" cy="82346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30C9B9AC-A337-B6D0-5364-5235BE948A45}"/>
              </a:ext>
            </a:extLst>
          </p:cNvPr>
          <p:cNvSpPr txBox="1"/>
          <p:nvPr/>
        </p:nvSpPr>
        <p:spPr>
          <a:xfrm>
            <a:off x="882843" y="608685"/>
            <a:ext cx="5174373" cy="461506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500" dirty="0">
                <a:solidFill>
                  <a:schemeClr val="bg1"/>
                </a:solidFill>
                <a:latin typeface="Times New Roman" panose="02020603050405020304" pitchFamily="18" charset="0"/>
                <a:ea typeface="+mj-ea"/>
                <a:cs typeface="Times New Roman" panose="02020603050405020304" pitchFamily="18" charset="0"/>
              </a:rPr>
              <a:t>THANK YOU </a:t>
            </a:r>
          </a:p>
        </p:txBody>
      </p:sp>
      <p:pic>
        <p:nvPicPr>
          <p:cNvPr id="5" name="Picture 4" descr="A yellow smiley face with black background&#10;&#10;Description automatically generated">
            <a:extLst>
              <a:ext uri="{FF2B5EF4-FFF2-40B4-BE49-F238E27FC236}">
                <a16:creationId xmlns:a16="http://schemas.microsoft.com/office/drawing/2014/main" id="{A913FCBF-F358-FEEB-CB0C-F63D7011B56B}"/>
              </a:ext>
            </a:extLst>
          </p:cNvPr>
          <p:cNvPicPr>
            <a:picLocks noChangeAspect="1"/>
          </p:cNvPicPr>
          <p:nvPr/>
        </p:nvPicPr>
        <p:blipFill>
          <a:blip r:embed="rId2"/>
          <a:srcRect r="2" b="2"/>
          <a:stretch/>
        </p:blipFill>
        <p:spPr>
          <a:xfrm>
            <a:off x="6561472" y="709033"/>
            <a:ext cx="6349198" cy="6349197"/>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35"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50710" y="987961"/>
            <a:ext cx="496276" cy="49627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6"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50710" y="987961"/>
            <a:ext cx="496276" cy="49627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44747" y="2106604"/>
            <a:ext cx="1918595" cy="637552"/>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42377" y="4114819"/>
            <a:ext cx="2233785" cy="223380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pic>
        <p:nvPicPr>
          <p:cNvPr id="3" name="Picture 2">
            <a:extLst>
              <a:ext uri="{FF2B5EF4-FFF2-40B4-BE49-F238E27FC236}">
                <a16:creationId xmlns:a16="http://schemas.microsoft.com/office/drawing/2014/main" id="{4236FD9A-62C9-14F2-5208-5CA5FBD42001}"/>
              </a:ext>
            </a:extLst>
          </p:cNvPr>
          <p:cNvPicPr>
            <a:picLocks noChangeAspect="1"/>
          </p:cNvPicPr>
          <p:nvPr/>
        </p:nvPicPr>
        <p:blipFill>
          <a:blip r:embed="rId3"/>
          <a:stretch>
            <a:fillRect/>
          </a:stretch>
        </p:blipFill>
        <p:spPr>
          <a:xfrm>
            <a:off x="12447747" y="7764090"/>
            <a:ext cx="2138048" cy="424576"/>
          </a:xfrm>
          <a:prstGeom prst="rect">
            <a:avLst/>
          </a:prstGeom>
        </p:spPr>
      </p:pic>
    </p:spTree>
    <p:extLst>
      <p:ext uri="{BB962C8B-B14F-4D97-AF65-F5344CB8AC3E}">
        <p14:creationId xmlns:p14="http://schemas.microsoft.com/office/powerpoint/2010/main" val="30553629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TotalTime>
  <Words>1177</Words>
  <Application>Microsoft Office PowerPoint</Application>
  <PresentationFormat>Custom</PresentationFormat>
  <Paragraphs>75</Paragraphs>
  <Slides>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Times New Roman</vt:lpstr>
      <vt:lpstr>Arial</vt:lpstr>
      <vt:lpstr>Asar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Sameer Khan</dc:creator>
  <cp:lastModifiedBy>Sameer Khan</cp:lastModifiedBy>
  <cp:revision>5</cp:revision>
  <dcterms:created xsi:type="dcterms:W3CDTF">2024-09-21T18:17:38Z</dcterms:created>
  <dcterms:modified xsi:type="dcterms:W3CDTF">2024-10-12T16:17:17Z</dcterms:modified>
</cp:coreProperties>
</file>